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569" r:id="rId2"/>
    <p:sldId id="621" r:id="rId3"/>
    <p:sldId id="487" r:id="rId4"/>
    <p:sldId id="583" r:id="rId5"/>
    <p:sldId id="622" r:id="rId6"/>
    <p:sldId id="530" r:id="rId7"/>
    <p:sldId id="572" r:id="rId8"/>
    <p:sldId id="623" r:id="rId9"/>
    <p:sldId id="625" r:id="rId10"/>
    <p:sldId id="624" r:id="rId11"/>
    <p:sldId id="626" r:id="rId12"/>
    <p:sldId id="597" r:id="rId13"/>
    <p:sldId id="603" r:id="rId14"/>
    <p:sldId id="591" r:id="rId15"/>
    <p:sldId id="595" r:id="rId16"/>
    <p:sldId id="585" r:id="rId17"/>
    <p:sldId id="602" r:id="rId18"/>
    <p:sldId id="58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243" autoAdjust="0"/>
  </p:normalViewPr>
  <p:slideViewPr>
    <p:cSldViewPr snapToGrid="0">
      <p:cViewPr varScale="1">
        <p:scale>
          <a:sx n="99" d="100"/>
          <a:sy n="99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D4438-CEB0-425F-9AA1-0B2F935FD28D}" type="datetimeFigureOut">
              <a:rPr lang="en-AU" smtClean="0"/>
              <a:t>8/12/2021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638F5-B6B5-498A-A21E-9AB8AE7245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4943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F5EBF-A18A-4F97-9C9E-566448DA8A5A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773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638F5-B6B5-498A-A21E-9AB8AE724518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548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405-DA75-4AD2-852E-CFFFE23A5EE5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722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B43E5-C326-4FAC-9577-83138DA8A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64BD00-1359-44CF-A812-B3BE0C153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DA443-067B-4F56-A65D-6E04298C9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7F668-C7E3-448B-9A95-86DE5566AAE7}" type="datetime1">
              <a:rPr lang="en-AU" smtClean="0"/>
              <a:t>8/12/2021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FBCE7-80EE-4FE0-BD5F-E01DD488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6E010-B56A-4C67-8031-4CEE5AF5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595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EAAA-A65D-435E-A46F-1709BF09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9B410-9C8C-4CC9-A776-206785EF4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12F01-8FC7-4FA5-B30D-6232D5C0C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D9F7-6D65-404E-B943-45ABEB93F2F2}" type="datetime1">
              <a:rPr lang="en-AU" smtClean="0"/>
              <a:t>8/12/2021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C7189-9CB2-4CE3-A536-7C54C9B6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A8715-CF7F-4E83-85CA-335DF6936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6517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F04C-D567-46D9-B2B8-796A44521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F5B75-3AF5-4F6F-A7F3-EFD195DAE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05E39-CB98-4BB3-9CB8-3BCECCC3B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94627-22CC-4A1C-8774-DE115FC02900}" type="datetime1">
              <a:rPr lang="en-AU" smtClean="0"/>
              <a:t>8/12/2021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79EAC-D1EA-4099-80D1-2E02FCFA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57EA2-CD56-4522-9E50-E89C792C0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305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F35F-794B-4B32-BD12-919DDB1BD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FAD2A-39BC-410E-8A30-15BA70A88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AB02C-41D8-4C3D-AA33-85C8B2A22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1A70C-CE57-4B30-A9FE-E269C7288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1965-A423-4A93-9171-D2E36DFAEFCC}" type="datetime1">
              <a:rPr lang="en-AU" smtClean="0"/>
              <a:t>8/12/2021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E712B-39FB-4058-BD75-96068DDD1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EE782-A2BB-4B7D-B7D2-46FA68D0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283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825C-31C3-4CEB-B9E4-C15A1953F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0143C-6C77-43F8-AB21-3F7A0EC29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2518E-26FF-4687-B896-DA2357087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28F8BB-65F5-4AD4-8040-5C02409BB5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9AA403-AD90-4C1C-87D5-C30C4C842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63940-0636-4C51-9F11-C96770FCA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4CA60-EEA4-4A12-8C4C-3F3BAC5B0B54}" type="datetime1">
              <a:rPr lang="en-AU" smtClean="0"/>
              <a:t>8/12/2021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51AFC3-5D9E-47ED-B9E4-1519964D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082890-2B56-4CDF-8D9B-E94F67B0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569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1602F-5F63-4388-82B9-E5D001768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4DC98-1262-42DC-AC71-B84CEBB1B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FCA9-C1C1-4000-B970-3AE185A42A38}" type="datetime1">
              <a:rPr lang="en-AU" smtClean="0"/>
              <a:t>8/12/2021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5D66D5-ADA7-4EC5-A2C4-8454AE1F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3CA0A-D44C-49EF-A597-430505CA5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05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9E2860-7245-4B9C-84E4-EB2EA1A2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B577-BE9F-4C23-B919-F8F1836AE9DA}" type="datetime1">
              <a:rPr lang="en-AU" smtClean="0"/>
              <a:t>8/12/2021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F71D03-B657-4035-8367-8C052ABD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72AEE-05AA-4FCC-A1A1-749EC7F1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94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936E5-1B0C-4201-8DF0-B3715E4A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32B9F-9978-47AB-BC95-AC45F7DDE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2FC71-3392-4C92-B955-0C4412C22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8AB71-F490-44C0-AF30-9F3211BD4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0938F-1DDD-4002-A0F9-79B44CCD7D1A}" type="datetime1">
              <a:rPr lang="en-AU" smtClean="0"/>
              <a:t>8/12/2021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A9EC4-2778-4CA2-AD59-CADF5B3D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69FF7-25CB-4DF3-8DE8-8C6814715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952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54671-C1C6-45FC-B509-C0AFD4BA6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85CC33-B655-41C5-A578-4FA148B1BE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7A674-8994-4A4B-9ADF-B6E375456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0F75A-C72C-4126-9E47-8DF046912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0AD4-99D3-4822-A9B0-C14A28228BC0}" type="datetime1">
              <a:rPr lang="en-AU" smtClean="0"/>
              <a:t>8/12/2021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52429-B80F-4BF6-8519-4A859EC22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EDED2-C182-48C6-B6CC-3AE80128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833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5697-217E-4A04-9D82-464C1B45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4CE07-CB6C-4C9C-BBD2-F7DD5ACF1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4CA7E-7803-4675-8EE5-9D45751E6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7859E-C18E-4AA9-8BF3-2CE9B919B0EE}" type="datetime1">
              <a:rPr lang="en-AU" smtClean="0"/>
              <a:t>8/12/2021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C6AD7-D291-4E39-913B-476CD6CD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AE306-AB3A-4FED-87C7-28E69916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778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A430BC-AA35-4097-9215-86E28C9EF7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CFAAB-E1E0-4B65-92C3-76FE1E89F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B5124-5AC7-4803-B29B-0F2AD040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0617-9E9A-428B-BE77-6EB0857882BA}" type="datetime1">
              <a:rPr lang="en-AU" smtClean="0"/>
              <a:t>8/12/2021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2C716-AE31-4DB4-93A5-740BD269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232D4-71A2-430D-A68F-25F69144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5874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324F25-27AC-4A03-B8C6-05E17F53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5745B-398E-490D-8CEE-D0B65C138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5A7D4-BE5B-41A7-BCA7-C484A7651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CFF3C-A519-493B-BBCB-2879A6A394D2}" type="datetime1">
              <a:rPr lang="en-AU" smtClean="0"/>
              <a:t>8/12/2021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08675-CAB5-48E4-B55B-D02F41E70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D7C4B-35DB-430C-AE06-E46790C6D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B136F-0AFA-45B7-80BF-50EAD7AC67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3434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emf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tif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48.png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11" Type="http://schemas.openxmlformats.org/officeDocument/2006/relationships/image" Target="../media/image56.emf"/><Relationship Id="rId5" Type="http://schemas.openxmlformats.org/officeDocument/2006/relationships/image" Target="../media/image50.png"/><Relationship Id="rId10" Type="http://schemas.openxmlformats.org/officeDocument/2006/relationships/image" Target="../media/image55.emf"/><Relationship Id="rId4" Type="http://schemas.openxmlformats.org/officeDocument/2006/relationships/image" Target="../media/image49.png"/><Relationship Id="rId9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v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" b="376"/>
          <a:stretch/>
        </p:blipFill>
        <p:spPr>
          <a:xfrm>
            <a:off x="0" y="-2078554"/>
            <a:ext cx="5634202" cy="77761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99287" y="-469900"/>
            <a:ext cx="6787445" cy="6168057"/>
          </a:xfrm>
          <a:prstGeom prst="rect">
            <a:avLst/>
          </a:prstGeom>
          <a:solidFill>
            <a:srgbClr val="1D0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Gill Sans Light"/>
              <a:cs typeface="Gill Sans Light"/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428131" y="1983121"/>
            <a:ext cx="5243166" cy="2689081"/>
          </a:xfrm>
        </p:spPr>
        <p:txBody>
          <a:bodyPr>
            <a:noAutofit/>
          </a:bodyPr>
          <a:lstStyle/>
          <a:p>
            <a:endParaRPr lang="en-US" sz="1400" b="1" dirty="0">
              <a:ln w="12700">
                <a:noFill/>
              </a:ln>
              <a:solidFill>
                <a:schemeClr val="bg1"/>
              </a:solidFill>
              <a:latin typeface="Gill Sans Light"/>
              <a:cs typeface="Gill Sans Light"/>
            </a:endParaRPr>
          </a:p>
          <a:p>
            <a:r>
              <a:rPr lang="en-US" sz="1400" b="1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Christopher Baker, Glen Harris, Yasmine Sfendla, Walter Wasserman, Andreas Sawadsky, Raymond Harrison, Xin He, David </a:t>
            </a:r>
            <a:r>
              <a:rPr lang="en-US" sz="1400" b="1" dirty="0" err="1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McAuslan</a:t>
            </a:r>
            <a:r>
              <a:rPr lang="en-US" sz="1400" b="1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, Yauhen Sachkou, Stefan Forstner, and Warwick Bowen</a:t>
            </a:r>
          </a:p>
          <a:p>
            <a:pPr lvl="0"/>
            <a:endParaRPr lang="en-US" sz="1400" dirty="0">
              <a:ln w="12700">
                <a:noFill/>
              </a:ln>
              <a:solidFill>
                <a:prstClr val="white"/>
              </a:solidFill>
              <a:latin typeface="Gill Sans Light"/>
              <a:cs typeface="Gill Sans Light"/>
            </a:endParaRPr>
          </a:p>
          <a:p>
            <a:br>
              <a:rPr lang="en-US" sz="2000" baseline="30000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</a:br>
            <a:r>
              <a:rPr lang="en-US" sz="1200" i="1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Centre for Engineered Quantum Systems, School of Mathematics and Physics, </a:t>
            </a:r>
          </a:p>
          <a:p>
            <a:r>
              <a:rPr lang="en-US" sz="1200" i="1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University of Queensland, </a:t>
            </a:r>
            <a:r>
              <a:rPr lang="en-US" sz="1200" i="1" dirty="0" err="1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Bisbane</a:t>
            </a:r>
            <a:r>
              <a:rPr lang="en-US" sz="1200" i="1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, Australia</a:t>
            </a:r>
            <a:r>
              <a:rPr lang="en-AU" sz="1200" i="1" dirty="0">
                <a:ln w="12700">
                  <a:noFill/>
                </a:ln>
                <a:solidFill>
                  <a:schemeClr val="bg1"/>
                </a:solidFill>
                <a:latin typeface="Gill Sans Light"/>
                <a:cs typeface="Gill Sans Light"/>
              </a:rPr>
              <a:t>.</a:t>
            </a:r>
          </a:p>
        </p:txBody>
      </p:sp>
      <p:pic>
        <p:nvPicPr>
          <p:cNvPr id="8" name="Picture 7" descr="UQlogoC-colour-M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6582" y="5926851"/>
            <a:ext cx="1931987" cy="55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6535787" y="457989"/>
            <a:ext cx="4988293" cy="77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77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FF"/>
                </a:solidFill>
                <a:latin typeface="Candara" pitchFamily="34" charset="0"/>
                <a:ea typeface="华文新魏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FF"/>
                </a:solidFill>
                <a:latin typeface="Candara" pitchFamily="34" charset="0"/>
                <a:ea typeface="华文新魏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FF"/>
                </a:solidFill>
                <a:latin typeface="Candara" pitchFamily="34" charset="0"/>
                <a:ea typeface="华文新魏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FF"/>
                </a:solidFill>
                <a:latin typeface="Candara" pitchFamily="34" charset="0"/>
                <a:ea typeface="华文新魏" pitchFamily="2" charset="-122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>
                <a:latin typeface="Gill Sans Light"/>
                <a:cs typeface="Gill Sans Light"/>
              </a:rPr>
              <a:t>Superfluid</a:t>
            </a:r>
            <a:r>
              <a:rPr lang="fr-FR" dirty="0">
                <a:latin typeface="Gill Sans Light"/>
                <a:cs typeface="Gill Sans Light"/>
              </a:rPr>
              <a:t> optomechanics and Brillouin </a:t>
            </a:r>
            <a:r>
              <a:rPr lang="fr-FR" dirty="0" err="1">
                <a:latin typeface="Gill Sans Light"/>
                <a:cs typeface="Gill Sans Light"/>
              </a:rPr>
              <a:t>scattering</a:t>
            </a:r>
            <a:endParaRPr lang="en-AU" dirty="0">
              <a:solidFill>
                <a:schemeClr val="bg1"/>
              </a:solidFill>
              <a:latin typeface="Gill Sans Light"/>
              <a:ea typeface="Verdana" panose="020B0604030504040204" pitchFamily="34" charset="0"/>
              <a:cs typeface="Gill Sans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655" y="5850315"/>
            <a:ext cx="5580248" cy="7818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5" r="20068" b="22088"/>
          <a:stretch/>
        </p:blipFill>
        <p:spPr>
          <a:xfrm>
            <a:off x="9457639" y="5783046"/>
            <a:ext cx="1087655" cy="8491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189" y="5864019"/>
            <a:ext cx="704217" cy="70421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56451-56EC-4F5F-BBD0-C73E0602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72533" y="4574528"/>
            <a:ext cx="4114800" cy="365125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UQ-</a:t>
            </a:r>
            <a:r>
              <a:rPr lang="en-US" dirty="0" err="1">
                <a:latin typeface="Gill Sans Light"/>
              </a:rPr>
              <a:t>UPSaclay</a:t>
            </a:r>
            <a:r>
              <a:rPr lang="en-US" dirty="0">
                <a:latin typeface="Gill Sans Light"/>
              </a:rPr>
              <a:t> Quantum Science Technology Workshop 24/11/2021</a:t>
            </a:r>
            <a:endParaRPr lang="en-AU" dirty="0">
              <a:latin typeface="Gill Sans Ligh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D4174-950A-474F-BC25-80939918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673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9EDD9-1B86-4E2B-A9A2-CADE67A7B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B51B3-2DAB-47CD-BB50-A63913BE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2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11C261-BCC3-4924-A145-5EF31410D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336" y="1044161"/>
            <a:ext cx="2957047" cy="216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33C88E-E532-478B-B083-082B03A90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195" y="3845463"/>
            <a:ext cx="3916644" cy="216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1440FA-FA8C-4C98-850E-45F68B784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209" y="1044161"/>
            <a:ext cx="3943018" cy="216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FED6AB-CF4B-471F-B895-E31CF1070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89" y="3845463"/>
            <a:ext cx="2367123" cy="216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2E1D99-A929-4132-869B-3FD713C9AFE8}"/>
              </a:ext>
            </a:extLst>
          </p:cNvPr>
          <p:cNvSpPr txBox="1"/>
          <p:nvPr/>
        </p:nvSpPr>
        <p:spPr>
          <a:xfrm>
            <a:off x="2727483" y="4417632"/>
            <a:ext cx="22364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000" dirty="0">
                <a:effectLst/>
              </a:rPr>
              <a:t>E. Gil-Santos, J. J. </a:t>
            </a:r>
            <a:r>
              <a:rPr lang="en-AU" sz="1000" dirty="0" err="1">
                <a:effectLst/>
              </a:rPr>
              <a:t>Ruz</a:t>
            </a:r>
            <a:r>
              <a:rPr lang="en-AU" sz="1000" dirty="0">
                <a:effectLst/>
              </a:rPr>
              <a:t>, O. </a:t>
            </a:r>
            <a:r>
              <a:rPr lang="en-AU" sz="1000" dirty="0" err="1">
                <a:effectLst/>
              </a:rPr>
              <a:t>Malvar</a:t>
            </a:r>
            <a:r>
              <a:rPr lang="en-AU" sz="1000" dirty="0">
                <a:effectLst/>
              </a:rPr>
              <a:t>, I. Favero, A. </a:t>
            </a:r>
            <a:r>
              <a:rPr lang="en-AU" sz="1000" dirty="0" err="1">
                <a:effectLst/>
              </a:rPr>
              <a:t>Lemaître</a:t>
            </a:r>
            <a:r>
              <a:rPr lang="en-AU" sz="1000" dirty="0">
                <a:effectLst/>
              </a:rPr>
              <a:t>, P. M. </a:t>
            </a:r>
            <a:r>
              <a:rPr lang="en-AU" sz="1000" dirty="0" err="1">
                <a:effectLst/>
              </a:rPr>
              <a:t>Kosaka</a:t>
            </a:r>
            <a:r>
              <a:rPr lang="en-AU" sz="1000" dirty="0">
                <a:effectLst/>
              </a:rPr>
              <a:t>, S. García-López, M. Calleja, and J. Tamayo, </a:t>
            </a:r>
            <a:r>
              <a:rPr lang="en-AU" sz="1000" i="1" dirty="0">
                <a:effectLst/>
              </a:rPr>
              <a:t>Optomechanical Detection of Vibration Modes of a Single Bacterium</a:t>
            </a:r>
            <a:r>
              <a:rPr lang="en-AU" sz="1000" dirty="0">
                <a:effectLst/>
              </a:rPr>
              <a:t>, Nature Nanotechnology </a:t>
            </a:r>
            <a:r>
              <a:rPr lang="en-AU" sz="1000" b="1" dirty="0">
                <a:effectLst/>
              </a:rPr>
              <a:t>15</a:t>
            </a:r>
            <a:r>
              <a:rPr lang="en-AU" sz="1000" dirty="0">
                <a:effectLst/>
              </a:rPr>
              <a:t>, 6 (2020).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97D925-52D3-4D65-AC09-FC65131B33D2}"/>
              </a:ext>
            </a:extLst>
          </p:cNvPr>
          <p:cNvSpPr txBox="1"/>
          <p:nvPr/>
        </p:nvSpPr>
        <p:spPr>
          <a:xfrm>
            <a:off x="9982200" y="4417632"/>
            <a:ext cx="21614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000" dirty="0">
                <a:effectLst/>
              </a:rPr>
              <a:t>M. Sansa, M. </a:t>
            </a:r>
            <a:r>
              <a:rPr lang="en-AU" sz="1000" dirty="0" err="1">
                <a:effectLst/>
              </a:rPr>
              <a:t>Defoort</a:t>
            </a:r>
            <a:r>
              <a:rPr lang="en-AU" sz="1000" dirty="0">
                <a:effectLst/>
              </a:rPr>
              <a:t>, A. </a:t>
            </a:r>
            <a:r>
              <a:rPr lang="en-AU" sz="1000" dirty="0" err="1">
                <a:effectLst/>
              </a:rPr>
              <a:t>Brenac</a:t>
            </a:r>
            <a:r>
              <a:rPr lang="en-AU" sz="1000" dirty="0">
                <a:effectLst/>
              </a:rPr>
              <a:t>, M. </a:t>
            </a:r>
            <a:r>
              <a:rPr lang="en-AU" sz="1000" dirty="0" err="1">
                <a:effectLst/>
              </a:rPr>
              <a:t>Hermouet</a:t>
            </a:r>
            <a:r>
              <a:rPr lang="en-AU" sz="1000" dirty="0">
                <a:effectLst/>
              </a:rPr>
              <a:t>, L. </a:t>
            </a:r>
            <a:r>
              <a:rPr lang="en-AU" sz="1000" dirty="0" err="1">
                <a:effectLst/>
              </a:rPr>
              <a:t>Banniard</a:t>
            </a:r>
            <a:r>
              <a:rPr lang="en-AU" sz="1000" dirty="0">
                <a:effectLst/>
              </a:rPr>
              <a:t>, A. </a:t>
            </a:r>
            <a:r>
              <a:rPr lang="en-AU" sz="1000" dirty="0" err="1">
                <a:effectLst/>
              </a:rPr>
              <a:t>Fafin</a:t>
            </a:r>
            <a:r>
              <a:rPr lang="en-AU" sz="1000" dirty="0">
                <a:effectLst/>
              </a:rPr>
              <a:t>, M. </a:t>
            </a:r>
            <a:r>
              <a:rPr lang="en-AU" sz="1000" dirty="0" err="1">
                <a:effectLst/>
              </a:rPr>
              <a:t>Gely</a:t>
            </a:r>
            <a:r>
              <a:rPr lang="en-AU" sz="1000" dirty="0">
                <a:effectLst/>
              </a:rPr>
              <a:t>, C. </a:t>
            </a:r>
            <a:r>
              <a:rPr lang="en-AU" sz="1000" dirty="0" err="1">
                <a:effectLst/>
              </a:rPr>
              <a:t>Masselon</a:t>
            </a:r>
            <a:r>
              <a:rPr lang="en-AU" sz="1000" dirty="0">
                <a:effectLst/>
              </a:rPr>
              <a:t>, I. Favero, G. Jourdan, and S. </a:t>
            </a:r>
            <a:r>
              <a:rPr lang="en-AU" sz="1000" dirty="0" err="1">
                <a:effectLst/>
              </a:rPr>
              <a:t>Hentz</a:t>
            </a:r>
            <a:r>
              <a:rPr lang="en-AU" sz="1000" dirty="0">
                <a:effectLst/>
              </a:rPr>
              <a:t>, </a:t>
            </a:r>
            <a:r>
              <a:rPr lang="en-AU" sz="1000" i="1" dirty="0">
                <a:effectLst/>
              </a:rPr>
              <a:t>Optomechanical Mass Spectrometry</a:t>
            </a:r>
            <a:r>
              <a:rPr lang="en-AU" sz="1000" dirty="0">
                <a:effectLst/>
              </a:rPr>
              <a:t>, Nature Communications </a:t>
            </a:r>
            <a:r>
              <a:rPr lang="en-AU" sz="1000" b="1" dirty="0">
                <a:effectLst/>
              </a:rPr>
              <a:t>11</a:t>
            </a:r>
            <a:r>
              <a:rPr lang="en-AU" sz="1000" dirty="0">
                <a:effectLst/>
              </a:rPr>
              <a:t>, 1 (2020).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EDB92F-9D31-4FE0-88E1-1F7681BC0463}"/>
              </a:ext>
            </a:extLst>
          </p:cNvPr>
          <p:cNvSpPr txBox="1"/>
          <p:nvPr/>
        </p:nvSpPr>
        <p:spPr>
          <a:xfrm>
            <a:off x="208038" y="1462442"/>
            <a:ext cx="15991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000" dirty="0">
                <a:effectLst/>
              </a:rPr>
              <a:t>S. Forstner, E. Sheridan, J. </a:t>
            </a:r>
            <a:r>
              <a:rPr lang="en-AU" sz="1000" dirty="0" err="1">
                <a:effectLst/>
              </a:rPr>
              <a:t>Knittel</a:t>
            </a:r>
            <a:r>
              <a:rPr lang="en-AU" sz="1000" dirty="0">
                <a:effectLst/>
              </a:rPr>
              <a:t>, C. L. Humphreys, G. A. Brawley, H. Rubinsztein-Dunlop, and W. P. Bowen, </a:t>
            </a:r>
            <a:r>
              <a:rPr lang="en-AU" sz="1000" i="1" dirty="0">
                <a:effectLst/>
              </a:rPr>
              <a:t>Ultrasensitive Optomechanical Magnetometry</a:t>
            </a:r>
            <a:r>
              <a:rPr lang="en-AU" sz="1000" dirty="0">
                <a:effectLst/>
              </a:rPr>
              <a:t>, Adv. Mater. </a:t>
            </a:r>
            <a:r>
              <a:rPr lang="en-AU" sz="1000" b="1" dirty="0">
                <a:effectLst/>
              </a:rPr>
              <a:t>26</a:t>
            </a:r>
            <a:r>
              <a:rPr lang="en-AU" sz="1000" dirty="0">
                <a:effectLst/>
              </a:rPr>
              <a:t>, 6348 (2014).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6077FF-5C18-496B-831C-D0EBCE30D4FD}"/>
              </a:ext>
            </a:extLst>
          </p:cNvPr>
          <p:cNvSpPr txBox="1"/>
          <p:nvPr/>
        </p:nvSpPr>
        <p:spPr>
          <a:xfrm>
            <a:off x="9616839" y="1693274"/>
            <a:ext cx="236712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000" dirty="0">
                <a:effectLst/>
              </a:rPr>
              <a:t>LIGO Scientific Collaboration and Virgo Collaboration,, </a:t>
            </a:r>
            <a:r>
              <a:rPr lang="en-AU" sz="1000" i="1" dirty="0">
                <a:effectLst/>
              </a:rPr>
              <a:t>Observation of Gravitational Waves from a Binary Black Hole Merger</a:t>
            </a:r>
            <a:r>
              <a:rPr lang="en-AU" sz="1000" dirty="0">
                <a:effectLst/>
              </a:rPr>
              <a:t>, Phys. Rev. Lett. </a:t>
            </a:r>
            <a:r>
              <a:rPr lang="en-AU" sz="1000" b="1" dirty="0">
                <a:effectLst/>
              </a:rPr>
              <a:t>116</a:t>
            </a:r>
            <a:r>
              <a:rPr lang="en-AU" sz="1000" dirty="0">
                <a:effectLst/>
              </a:rPr>
              <a:t>, 061102 (2016).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3BB474C-5D2B-479C-8DFB-CF548268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1" y="-243863"/>
            <a:ext cx="10515600" cy="1325563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Gill Sans Light"/>
              </a:rPr>
              <a:t>Optomechanical sensing</a:t>
            </a:r>
          </a:p>
        </p:txBody>
      </p:sp>
    </p:spTree>
    <p:extLst>
      <p:ext uri="{BB962C8B-B14F-4D97-AF65-F5344CB8AC3E}">
        <p14:creationId xmlns:p14="http://schemas.microsoft.com/office/powerpoint/2010/main" val="108561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31DE554-CF2C-41BD-8EF6-F98E6F31137C}"/>
              </a:ext>
            </a:extLst>
          </p:cNvPr>
          <p:cNvGrpSpPr/>
          <p:nvPr/>
        </p:nvGrpSpPr>
        <p:grpSpPr>
          <a:xfrm>
            <a:off x="808411" y="1772197"/>
            <a:ext cx="5462558" cy="4047578"/>
            <a:chOff x="968829" y="2033922"/>
            <a:chExt cx="4608000" cy="3414378"/>
          </a:xfrm>
        </p:grpSpPr>
        <p:pic>
          <p:nvPicPr>
            <p:cNvPr id="4" name="Picture 3" descr="A close-up of a belt&#10;&#10;Description automatically generated with low confidence">
              <a:extLst>
                <a:ext uri="{FF2B5EF4-FFF2-40B4-BE49-F238E27FC236}">
                  <a16:creationId xmlns:a16="http://schemas.microsoft.com/office/drawing/2014/main" id="{AEABAF49-FFAA-497F-825F-0F4BBFD04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379"/>
            <a:stretch/>
          </p:blipFill>
          <p:spPr>
            <a:xfrm>
              <a:off x="968829" y="2033922"/>
              <a:ext cx="4608000" cy="341437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420FB4-0E3C-4CDC-A9FC-C57AD87DFE0E}"/>
                </a:ext>
              </a:extLst>
            </p:cNvPr>
            <p:cNvSpPr/>
            <p:nvPr/>
          </p:nvSpPr>
          <p:spPr>
            <a:xfrm>
              <a:off x="1066800" y="5302250"/>
              <a:ext cx="52705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Gill Sans Ligh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4A96B7-E3A7-440A-80AA-7C3DB635B3D8}"/>
                </a:ext>
              </a:extLst>
            </p:cNvPr>
            <p:cNvSpPr txBox="1"/>
            <p:nvPr/>
          </p:nvSpPr>
          <p:spPr>
            <a:xfrm>
              <a:off x="970781" y="5003117"/>
              <a:ext cx="7216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b="1" dirty="0">
                  <a:solidFill>
                    <a:schemeClr val="bg1"/>
                  </a:solidFill>
                  <a:latin typeface="Gill Sans Light"/>
                </a:rPr>
                <a:t>10 </a:t>
              </a:r>
              <a:r>
                <a:rPr lang="el-GR" sz="1600" b="1" dirty="0">
                  <a:solidFill>
                    <a:schemeClr val="bg1"/>
                  </a:solidFill>
                  <a:latin typeface="Gill Sans Light"/>
                </a:rPr>
                <a:t>μ</a:t>
              </a:r>
              <a:r>
                <a:rPr lang="en-AU" sz="1600" b="1" dirty="0">
                  <a:solidFill>
                    <a:schemeClr val="bg1"/>
                  </a:solidFill>
                  <a:latin typeface="Gill Sans Light"/>
                </a:rPr>
                <a:t>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4BF1734-A0A9-4708-834C-4A9A97D8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-11635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Experimental scheme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6AE82-FB63-4C79-9800-C60B299B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447DF-FE8C-4629-A5FF-C7B537D6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3</a:t>
            </a:fld>
            <a:endParaRPr lang="en-AU">
              <a:latin typeface="Gill Sans Light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23B4B2B-E183-4080-A736-E62D87E2FD0C}"/>
              </a:ext>
            </a:extLst>
          </p:cNvPr>
          <p:cNvSpPr/>
          <p:nvPr/>
        </p:nvSpPr>
        <p:spPr>
          <a:xfrm>
            <a:off x="808411" y="3174407"/>
            <a:ext cx="5473582" cy="2345829"/>
          </a:xfrm>
          <a:custGeom>
            <a:avLst/>
            <a:gdLst>
              <a:gd name="connsiteX0" fmla="*/ 349250 w 4215540"/>
              <a:gd name="connsiteY0" fmla="*/ 1150299 h 1435279"/>
              <a:gd name="connsiteX1" fmla="*/ 596900 w 4215540"/>
              <a:gd name="connsiteY1" fmla="*/ 1093149 h 1435279"/>
              <a:gd name="connsiteX2" fmla="*/ 831850 w 4215540"/>
              <a:gd name="connsiteY2" fmla="*/ 988374 h 1435279"/>
              <a:gd name="connsiteX3" fmla="*/ 936625 w 4215540"/>
              <a:gd name="connsiteY3" fmla="*/ 867724 h 1435279"/>
              <a:gd name="connsiteX4" fmla="*/ 1069975 w 4215540"/>
              <a:gd name="connsiteY4" fmla="*/ 689924 h 1435279"/>
              <a:gd name="connsiteX5" fmla="*/ 1155700 w 4215540"/>
              <a:gd name="connsiteY5" fmla="*/ 458149 h 1435279"/>
              <a:gd name="connsiteX6" fmla="*/ 1165225 w 4215540"/>
              <a:gd name="connsiteY6" fmla="*/ 350199 h 1435279"/>
              <a:gd name="connsiteX7" fmla="*/ 774700 w 4215540"/>
              <a:gd name="connsiteY7" fmla="*/ 327974 h 1435279"/>
              <a:gd name="connsiteX8" fmla="*/ 641350 w 4215540"/>
              <a:gd name="connsiteY8" fmla="*/ 315274 h 1435279"/>
              <a:gd name="connsiteX9" fmla="*/ 422275 w 4215540"/>
              <a:gd name="connsiteY9" fmla="*/ 277174 h 1435279"/>
              <a:gd name="connsiteX10" fmla="*/ 336550 w 4215540"/>
              <a:gd name="connsiteY10" fmla="*/ 229549 h 1435279"/>
              <a:gd name="connsiteX11" fmla="*/ 403225 w 4215540"/>
              <a:gd name="connsiteY11" fmla="*/ 191449 h 1435279"/>
              <a:gd name="connsiteX12" fmla="*/ 669925 w 4215540"/>
              <a:gd name="connsiteY12" fmla="*/ 96199 h 1435279"/>
              <a:gd name="connsiteX13" fmla="*/ 1177925 w 4215540"/>
              <a:gd name="connsiteY13" fmla="*/ 29524 h 1435279"/>
              <a:gd name="connsiteX14" fmla="*/ 1724025 w 4215540"/>
              <a:gd name="connsiteY14" fmla="*/ 4124 h 1435279"/>
              <a:gd name="connsiteX15" fmla="*/ 2378075 w 4215540"/>
              <a:gd name="connsiteY15" fmla="*/ 949 h 1435279"/>
              <a:gd name="connsiteX16" fmla="*/ 3041650 w 4215540"/>
              <a:gd name="connsiteY16" fmla="*/ 13649 h 1435279"/>
              <a:gd name="connsiteX17" fmla="*/ 3349625 w 4215540"/>
              <a:gd name="connsiteY17" fmla="*/ 29524 h 1435279"/>
              <a:gd name="connsiteX18" fmla="*/ 3711575 w 4215540"/>
              <a:gd name="connsiteY18" fmla="*/ 86674 h 1435279"/>
              <a:gd name="connsiteX19" fmla="*/ 3933825 w 4215540"/>
              <a:gd name="connsiteY19" fmla="*/ 140649 h 1435279"/>
              <a:gd name="connsiteX20" fmla="*/ 4048125 w 4215540"/>
              <a:gd name="connsiteY20" fmla="*/ 194624 h 1435279"/>
              <a:gd name="connsiteX21" fmla="*/ 4022725 w 4215540"/>
              <a:gd name="connsiteY21" fmla="*/ 248599 h 1435279"/>
              <a:gd name="connsiteX22" fmla="*/ 3844925 w 4215540"/>
              <a:gd name="connsiteY22" fmla="*/ 289874 h 1435279"/>
              <a:gd name="connsiteX23" fmla="*/ 3568700 w 4215540"/>
              <a:gd name="connsiteY23" fmla="*/ 324799 h 1435279"/>
              <a:gd name="connsiteX24" fmla="*/ 3216275 w 4215540"/>
              <a:gd name="connsiteY24" fmla="*/ 347024 h 1435279"/>
              <a:gd name="connsiteX25" fmla="*/ 3232150 w 4215540"/>
              <a:gd name="connsiteY25" fmla="*/ 416874 h 1435279"/>
              <a:gd name="connsiteX26" fmla="*/ 3273425 w 4215540"/>
              <a:gd name="connsiteY26" fmla="*/ 578799 h 1435279"/>
              <a:gd name="connsiteX27" fmla="*/ 3340100 w 4215540"/>
              <a:gd name="connsiteY27" fmla="*/ 705799 h 1435279"/>
              <a:gd name="connsiteX28" fmla="*/ 3470275 w 4215540"/>
              <a:gd name="connsiteY28" fmla="*/ 877249 h 1435279"/>
              <a:gd name="connsiteX29" fmla="*/ 3638550 w 4215540"/>
              <a:gd name="connsiteY29" fmla="*/ 994724 h 1435279"/>
              <a:gd name="connsiteX30" fmla="*/ 3851275 w 4215540"/>
              <a:gd name="connsiteY30" fmla="*/ 1061399 h 1435279"/>
              <a:gd name="connsiteX31" fmla="*/ 4048125 w 4215540"/>
              <a:gd name="connsiteY31" fmla="*/ 1112199 h 1435279"/>
              <a:gd name="connsiteX32" fmla="*/ 4194175 w 4215540"/>
              <a:gd name="connsiteY32" fmla="*/ 1140774 h 1435279"/>
              <a:gd name="connsiteX33" fmla="*/ 4206875 w 4215540"/>
              <a:gd name="connsiteY33" fmla="*/ 1147124 h 1435279"/>
              <a:gd name="connsiteX34" fmla="*/ 4117975 w 4215540"/>
              <a:gd name="connsiteY34" fmla="*/ 1232849 h 1435279"/>
              <a:gd name="connsiteX35" fmla="*/ 3536950 w 4215540"/>
              <a:gd name="connsiteY35" fmla="*/ 1334449 h 1435279"/>
              <a:gd name="connsiteX36" fmla="*/ 1825625 w 4215540"/>
              <a:gd name="connsiteY36" fmla="*/ 1426524 h 1435279"/>
              <a:gd name="connsiteX37" fmla="*/ 361950 w 4215540"/>
              <a:gd name="connsiteY37" fmla="*/ 1410649 h 1435279"/>
              <a:gd name="connsiteX38" fmla="*/ 0 w 4215540"/>
              <a:gd name="connsiteY38" fmla="*/ 1242374 h 1435279"/>
              <a:gd name="connsiteX39" fmla="*/ 349250 w 4215540"/>
              <a:gd name="connsiteY39" fmla="*/ 1150299 h 1435279"/>
              <a:gd name="connsiteX0" fmla="*/ 349250 w 4215540"/>
              <a:gd name="connsiteY0" fmla="*/ 1150299 h 1435279"/>
              <a:gd name="connsiteX1" fmla="*/ 596900 w 4215540"/>
              <a:gd name="connsiteY1" fmla="*/ 1093149 h 1435279"/>
              <a:gd name="connsiteX2" fmla="*/ 831850 w 4215540"/>
              <a:gd name="connsiteY2" fmla="*/ 988374 h 1435279"/>
              <a:gd name="connsiteX3" fmla="*/ 936625 w 4215540"/>
              <a:gd name="connsiteY3" fmla="*/ 867724 h 1435279"/>
              <a:gd name="connsiteX4" fmla="*/ 1069975 w 4215540"/>
              <a:gd name="connsiteY4" fmla="*/ 689924 h 1435279"/>
              <a:gd name="connsiteX5" fmla="*/ 1155700 w 4215540"/>
              <a:gd name="connsiteY5" fmla="*/ 458149 h 1435279"/>
              <a:gd name="connsiteX6" fmla="*/ 1165225 w 4215540"/>
              <a:gd name="connsiteY6" fmla="*/ 350199 h 1435279"/>
              <a:gd name="connsiteX7" fmla="*/ 774700 w 4215540"/>
              <a:gd name="connsiteY7" fmla="*/ 327974 h 1435279"/>
              <a:gd name="connsiteX8" fmla="*/ 641350 w 4215540"/>
              <a:gd name="connsiteY8" fmla="*/ 315274 h 1435279"/>
              <a:gd name="connsiteX9" fmla="*/ 422275 w 4215540"/>
              <a:gd name="connsiteY9" fmla="*/ 277174 h 1435279"/>
              <a:gd name="connsiteX10" fmla="*/ 336550 w 4215540"/>
              <a:gd name="connsiteY10" fmla="*/ 229549 h 1435279"/>
              <a:gd name="connsiteX11" fmla="*/ 403225 w 4215540"/>
              <a:gd name="connsiteY11" fmla="*/ 191449 h 1435279"/>
              <a:gd name="connsiteX12" fmla="*/ 669925 w 4215540"/>
              <a:gd name="connsiteY12" fmla="*/ 96199 h 1435279"/>
              <a:gd name="connsiteX13" fmla="*/ 1177925 w 4215540"/>
              <a:gd name="connsiteY13" fmla="*/ 29524 h 1435279"/>
              <a:gd name="connsiteX14" fmla="*/ 1724025 w 4215540"/>
              <a:gd name="connsiteY14" fmla="*/ 4124 h 1435279"/>
              <a:gd name="connsiteX15" fmla="*/ 2378075 w 4215540"/>
              <a:gd name="connsiteY15" fmla="*/ 949 h 1435279"/>
              <a:gd name="connsiteX16" fmla="*/ 3041650 w 4215540"/>
              <a:gd name="connsiteY16" fmla="*/ 13649 h 1435279"/>
              <a:gd name="connsiteX17" fmla="*/ 3349625 w 4215540"/>
              <a:gd name="connsiteY17" fmla="*/ 29524 h 1435279"/>
              <a:gd name="connsiteX18" fmla="*/ 3711575 w 4215540"/>
              <a:gd name="connsiteY18" fmla="*/ 86674 h 1435279"/>
              <a:gd name="connsiteX19" fmla="*/ 3933825 w 4215540"/>
              <a:gd name="connsiteY19" fmla="*/ 140649 h 1435279"/>
              <a:gd name="connsiteX20" fmla="*/ 4048125 w 4215540"/>
              <a:gd name="connsiteY20" fmla="*/ 194624 h 1435279"/>
              <a:gd name="connsiteX21" fmla="*/ 4022725 w 4215540"/>
              <a:gd name="connsiteY21" fmla="*/ 248599 h 1435279"/>
              <a:gd name="connsiteX22" fmla="*/ 3844925 w 4215540"/>
              <a:gd name="connsiteY22" fmla="*/ 289874 h 1435279"/>
              <a:gd name="connsiteX23" fmla="*/ 3568700 w 4215540"/>
              <a:gd name="connsiteY23" fmla="*/ 324799 h 1435279"/>
              <a:gd name="connsiteX24" fmla="*/ 3257550 w 4215540"/>
              <a:gd name="connsiteY24" fmla="*/ 340674 h 1435279"/>
              <a:gd name="connsiteX25" fmla="*/ 3232150 w 4215540"/>
              <a:gd name="connsiteY25" fmla="*/ 416874 h 1435279"/>
              <a:gd name="connsiteX26" fmla="*/ 3273425 w 4215540"/>
              <a:gd name="connsiteY26" fmla="*/ 578799 h 1435279"/>
              <a:gd name="connsiteX27" fmla="*/ 3340100 w 4215540"/>
              <a:gd name="connsiteY27" fmla="*/ 705799 h 1435279"/>
              <a:gd name="connsiteX28" fmla="*/ 3470275 w 4215540"/>
              <a:gd name="connsiteY28" fmla="*/ 877249 h 1435279"/>
              <a:gd name="connsiteX29" fmla="*/ 3638550 w 4215540"/>
              <a:gd name="connsiteY29" fmla="*/ 994724 h 1435279"/>
              <a:gd name="connsiteX30" fmla="*/ 3851275 w 4215540"/>
              <a:gd name="connsiteY30" fmla="*/ 1061399 h 1435279"/>
              <a:gd name="connsiteX31" fmla="*/ 4048125 w 4215540"/>
              <a:gd name="connsiteY31" fmla="*/ 1112199 h 1435279"/>
              <a:gd name="connsiteX32" fmla="*/ 4194175 w 4215540"/>
              <a:gd name="connsiteY32" fmla="*/ 1140774 h 1435279"/>
              <a:gd name="connsiteX33" fmla="*/ 4206875 w 4215540"/>
              <a:gd name="connsiteY33" fmla="*/ 1147124 h 1435279"/>
              <a:gd name="connsiteX34" fmla="*/ 4117975 w 4215540"/>
              <a:gd name="connsiteY34" fmla="*/ 1232849 h 1435279"/>
              <a:gd name="connsiteX35" fmla="*/ 3536950 w 4215540"/>
              <a:gd name="connsiteY35" fmla="*/ 1334449 h 1435279"/>
              <a:gd name="connsiteX36" fmla="*/ 1825625 w 4215540"/>
              <a:gd name="connsiteY36" fmla="*/ 1426524 h 1435279"/>
              <a:gd name="connsiteX37" fmla="*/ 361950 w 4215540"/>
              <a:gd name="connsiteY37" fmla="*/ 1410649 h 1435279"/>
              <a:gd name="connsiteX38" fmla="*/ 0 w 4215540"/>
              <a:gd name="connsiteY38" fmla="*/ 1242374 h 1435279"/>
              <a:gd name="connsiteX39" fmla="*/ 349250 w 4215540"/>
              <a:gd name="connsiteY39" fmla="*/ 1150299 h 1435279"/>
              <a:gd name="connsiteX0" fmla="*/ 349250 w 4215540"/>
              <a:gd name="connsiteY0" fmla="*/ 1150299 h 1435279"/>
              <a:gd name="connsiteX1" fmla="*/ 596900 w 4215540"/>
              <a:gd name="connsiteY1" fmla="*/ 1093149 h 1435279"/>
              <a:gd name="connsiteX2" fmla="*/ 831850 w 4215540"/>
              <a:gd name="connsiteY2" fmla="*/ 988374 h 1435279"/>
              <a:gd name="connsiteX3" fmla="*/ 936625 w 4215540"/>
              <a:gd name="connsiteY3" fmla="*/ 867724 h 1435279"/>
              <a:gd name="connsiteX4" fmla="*/ 1069975 w 4215540"/>
              <a:gd name="connsiteY4" fmla="*/ 689924 h 1435279"/>
              <a:gd name="connsiteX5" fmla="*/ 1155700 w 4215540"/>
              <a:gd name="connsiteY5" fmla="*/ 458149 h 1435279"/>
              <a:gd name="connsiteX6" fmla="*/ 1133475 w 4215540"/>
              <a:gd name="connsiteY6" fmla="*/ 350199 h 1435279"/>
              <a:gd name="connsiteX7" fmla="*/ 774700 w 4215540"/>
              <a:gd name="connsiteY7" fmla="*/ 327974 h 1435279"/>
              <a:gd name="connsiteX8" fmla="*/ 641350 w 4215540"/>
              <a:gd name="connsiteY8" fmla="*/ 315274 h 1435279"/>
              <a:gd name="connsiteX9" fmla="*/ 422275 w 4215540"/>
              <a:gd name="connsiteY9" fmla="*/ 277174 h 1435279"/>
              <a:gd name="connsiteX10" fmla="*/ 336550 w 4215540"/>
              <a:gd name="connsiteY10" fmla="*/ 229549 h 1435279"/>
              <a:gd name="connsiteX11" fmla="*/ 403225 w 4215540"/>
              <a:gd name="connsiteY11" fmla="*/ 191449 h 1435279"/>
              <a:gd name="connsiteX12" fmla="*/ 669925 w 4215540"/>
              <a:gd name="connsiteY12" fmla="*/ 96199 h 1435279"/>
              <a:gd name="connsiteX13" fmla="*/ 1177925 w 4215540"/>
              <a:gd name="connsiteY13" fmla="*/ 29524 h 1435279"/>
              <a:gd name="connsiteX14" fmla="*/ 1724025 w 4215540"/>
              <a:gd name="connsiteY14" fmla="*/ 4124 h 1435279"/>
              <a:gd name="connsiteX15" fmla="*/ 2378075 w 4215540"/>
              <a:gd name="connsiteY15" fmla="*/ 949 h 1435279"/>
              <a:gd name="connsiteX16" fmla="*/ 3041650 w 4215540"/>
              <a:gd name="connsiteY16" fmla="*/ 13649 h 1435279"/>
              <a:gd name="connsiteX17" fmla="*/ 3349625 w 4215540"/>
              <a:gd name="connsiteY17" fmla="*/ 29524 h 1435279"/>
              <a:gd name="connsiteX18" fmla="*/ 3711575 w 4215540"/>
              <a:gd name="connsiteY18" fmla="*/ 86674 h 1435279"/>
              <a:gd name="connsiteX19" fmla="*/ 3933825 w 4215540"/>
              <a:gd name="connsiteY19" fmla="*/ 140649 h 1435279"/>
              <a:gd name="connsiteX20" fmla="*/ 4048125 w 4215540"/>
              <a:gd name="connsiteY20" fmla="*/ 194624 h 1435279"/>
              <a:gd name="connsiteX21" fmla="*/ 4022725 w 4215540"/>
              <a:gd name="connsiteY21" fmla="*/ 248599 h 1435279"/>
              <a:gd name="connsiteX22" fmla="*/ 3844925 w 4215540"/>
              <a:gd name="connsiteY22" fmla="*/ 289874 h 1435279"/>
              <a:gd name="connsiteX23" fmla="*/ 3568700 w 4215540"/>
              <a:gd name="connsiteY23" fmla="*/ 324799 h 1435279"/>
              <a:gd name="connsiteX24" fmla="*/ 3257550 w 4215540"/>
              <a:gd name="connsiteY24" fmla="*/ 340674 h 1435279"/>
              <a:gd name="connsiteX25" fmla="*/ 3232150 w 4215540"/>
              <a:gd name="connsiteY25" fmla="*/ 416874 h 1435279"/>
              <a:gd name="connsiteX26" fmla="*/ 3273425 w 4215540"/>
              <a:gd name="connsiteY26" fmla="*/ 578799 h 1435279"/>
              <a:gd name="connsiteX27" fmla="*/ 3340100 w 4215540"/>
              <a:gd name="connsiteY27" fmla="*/ 705799 h 1435279"/>
              <a:gd name="connsiteX28" fmla="*/ 3470275 w 4215540"/>
              <a:gd name="connsiteY28" fmla="*/ 877249 h 1435279"/>
              <a:gd name="connsiteX29" fmla="*/ 3638550 w 4215540"/>
              <a:gd name="connsiteY29" fmla="*/ 994724 h 1435279"/>
              <a:gd name="connsiteX30" fmla="*/ 3851275 w 4215540"/>
              <a:gd name="connsiteY30" fmla="*/ 1061399 h 1435279"/>
              <a:gd name="connsiteX31" fmla="*/ 4048125 w 4215540"/>
              <a:gd name="connsiteY31" fmla="*/ 1112199 h 1435279"/>
              <a:gd name="connsiteX32" fmla="*/ 4194175 w 4215540"/>
              <a:gd name="connsiteY32" fmla="*/ 1140774 h 1435279"/>
              <a:gd name="connsiteX33" fmla="*/ 4206875 w 4215540"/>
              <a:gd name="connsiteY33" fmla="*/ 1147124 h 1435279"/>
              <a:gd name="connsiteX34" fmla="*/ 4117975 w 4215540"/>
              <a:gd name="connsiteY34" fmla="*/ 1232849 h 1435279"/>
              <a:gd name="connsiteX35" fmla="*/ 3536950 w 4215540"/>
              <a:gd name="connsiteY35" fmla="*/ 1334449 h 1435279"/>
              <a:gd name="connsiteX36" fmla="*/ 1825625 w 4215540"/>
              <a:gd name="connsiteY36" fmla="*/ 1426524 h 1435279"/>
              <a:gd name="connsiteX37" fmla="*/ 361950 w 4215540"/>
              <a:gd name="connsiteY37" fmla="*/ 1410649 h 1435279"/>
              <a:gd name="connsiteX38" fmla="*/ 0 w 4215540"/>
              <a:gd name="connsiteY38" fmla="*/ 1242374 h 1435279"/>
              <a:gd name="connsiteX39" fmla="*/ 349250 w 4215540"/>
              <a:gd name="connsiteY39" fmla="*/ 1150299 h 1435279"/>
              <a:gd name="connsiteX0" fmla="*/ 349250 w 4215540"/>
              <a:gd name="connsiteY0" fmla="*/ 1150299 h 1435279"/>
              <a:gd name="connsiteX1" fmla="*/ 596900 w 4215540"/>
              <a:gd name="connsiteY1" fmla="*/ 1093149 h 1435279"/>
              <a:gd name="connsiteX2" fmla="*/ 831850 w 4215540"/>
              <a:gd name="connsiteY2" fmla="*/ 988374 h 1435279"/>
              <a:gd name="connsiteX3" fmla="*/ 936625 w 4215540"/>
              <a:gd name="connsiteY3" fmla="*/ 867724 h 1435279"/>
              <a:gd name="connsiteX4" fmla="*/ 1069975 w 4215540"/>
              <a:gd name="connsiteY4" fmla="*/ 689924 h 1435279"/>
              <a:gd name="connsiteX5" fmla="*/ 1155700 w 4215540"/>
              <a:gd name="connsiteY5" fmla="*/ 458149 h 1435279"/>
              <a:gd name="connsiteX6" fmla="*/ 1130300 w 4215540"/>
              <a:gd name="connsiteY6" fmla="*/ 353374 h 1435279"/>
              <a:gd name="connsiteX7" fmla="*/ 774700 w 4215540"/>
              <a:gd name="connsiteY7" fmla="*/ 327974 h 1435279"/>
              <a:gd name="connsiteX8" fmla="*/ 641350 w 4215540"/>
              <a:gd name="connsiteY8" fmla="*/ 315274 h 1435279"/>
              <a:gd name="connsiteX9" fmla="*/ 422275 w 4215540"/>
              <a:gd name="connsiteY9" fmla="*/ 277174 h 1435279"/>
              <a:gd name="connsiteX10" fmla="*/ 336550 w 4215540"/>
              <a:gd name="connsiteY10" fmla="*/ 229549 h 1435279"/>
              <a:gd name="connsiteX11" fmla="*/ 403225 w 4215540"/>
              <a:gd name="connsiteY11" fmla="*/ 191449 h 1435279"/>
              <a:gd name="connsiteX12" fmla="*/ 669925 w 4215540"/>
              <a:gd name="connsiteY12" fmla="*/ 96199 h 1435279"/>
              <a:gd name="connsiteX13" fmla="*/ 1177925 w 4215540"/>
              <a:gd name="connsiteY13" fmla="*/ 29524 h 1435279"/>
              <a:gd name="connsiteX14" fmla="*/ 1724025 w 4215540"/>
              <a:gd name="connsiteY14" fmla="*/ 4124 h 1435279"/>
              <a:gd name="connsiteX15" fmla="*/ 2378075 w 4215540"/>
              <a:gd name="connsiteY15" fmla="*/ 949 h 1435279"/>
              <a:gd name="connsiteX16" fmla="*/ 3041650 w 4215540"/>
              <a:gd name="connsiteY16" fmla="*/ 13649 h 1435279"/>
              <a:gd name="connsiteX17" fmla="*/ 3349625 w 4215540"/>
              <a:gd name="connsiteY17" fmla="*/ 29524 h 1435279"/>
              <a:gd name="connsiteX18" fmla="*/ 3711575 w 4215540"/>
              <a:gd name="connsiteY18" fmla="*/ 86674 h 1435279"/>
              <a:gd name="connsiteX19" fmla="*/ 3933825 w 4215540"/>
              <a:gd name="connsiteY19" fmla="*/ 140649 h 1435279"/>
              <a:gd name="connsiteX20" fmla="*/ 4048125 w 4215540"/>
              <a:gd name="connsiteY20" fmla="*/ 194624 h 1435279"/>
              <a:gd name="connsiteX21" fmla="*/ 4022725 w 4215540"/>
              <a:gd name="connsiteY21" fmla="*/ 248599 h 1435279"/>
              <a:gd name="connsiteX22" fmla="*/ 3844925 w 4215540"/>
              <a:gd name="connsiteY22" fmla="*/ 289874 h 1435279"/>
              <a:gd name="connsiteX23" fmla="*/ 3568700 w 4215540"/>
              <a:gd name="connsiteY23" fmla="*/ 324799 h 1435279"/>
              <a:gd name="connsiteX24" fmla="*/ 3257550 w 4215540"/>
              <a:gd name="connsiteY24" fmla="*/ 340674 h 1435279"/>
              <a:gd name="connsiteX25" fmla="*/ 3232150 w 4215540"/>
              <a:gd name="connsiteY25" fmla="*/ 416874 h 1435279"/>
              <a:gd name="connsiteX26" fmla="*/ 3273425 w 4215540"/>
              <a:gd name="connsiteY26" fmla="*/ 578799 h 1435279"/>
              <a:gd name="connsiteX27" fmla="*/ 3340100 w 4215540"/>
              <a:gd name="connsiteY27" fmla="*/ 705799 h 1435279"/>
              <a:gd name="connsiteX28" fmla="*/ 3470275 w 4215540"/>
              <a:gd name="connsiteY28" fmla="*/ 877249 h 1435279"/>
              <a:gd name="connsiteX29" fmla="*/ 3638550 w 4215540"/>
              <a:gd name="connsiteY29" fmla="*/ 994724 h 1435279"/>
              <a:gd name="connsiteX30" fmla="*/ 3851275 w 4215540"/>
              <a:gd name="connsiteY30" fmla="*/ 1061399 h 1435279"/>
              <a:gd name="connsiteX31" fmla="*/ 4048125 w 4215540"/>
              <a:gd name="connsiteY31" fmla="*/ 1112199 h 1435279"/>
              <a:gd name="connsiteX32" fmla="*/ 4194175 w 4215540"/>
              <a:gd name="connsiteY32" fmla="*/ 1140774 h 1435279"/>
              <a:gd name="connsiteX33" fmla="*/ 4206875 w 4215540"/>
              <a:gd name="connsiteY33" fmla="*/ 1147124 h 1435279"/>
              <a:gd name="connsiteX34" fmla="*/ 4117975 w 4215540"/>
              <a:gd name="connsiteY34" fmla="*/ 1232849 h 1435279"/>
              <a:gd name="connsiteX35" fmla="*/ 3536950 w 4215540"/>
              <a:gd name="connsiteY35" fmla="*/ 1334449 h 1435279"/>
              <a:gd name="connsiteX36" fmla="*/ 1825625 w 4215540"/>
              <a:gd name="connsiteY36" fmla="*/ 1426524 h 1435279"/>
              <a:gd name="connsiteX37" fmla="*/ 361950 w 4215540"/>
              <a:gd name="connsiteY37" fmla="*/ 1410649 h 1435279"/>
              <a:gd name="connsiteX38" fmla="*/ 0 w 4215540"/>
              <a:gd name="connsiteY38" fmla="*/ 1242374 h 1435279"/>
              <a:gd name="connsiteX39" fmla="*/ 349250 w 4215540"/>
              <a:gd name="connsiteY39" fmla="*/ 1150299 h 1435279"/>
              <a:gd name="connsiteX0" fmla="*/ 349250 w 4215540"/>
              <a:gd name="connsiteY0" fmla="*/ 1150299 h 1435279"/>
              <a:gd name="connsiteX1" fmla="*/ 596900 w 4215540"/>
              <a:gd name="connsiteY1" fmla="*/ 1093149 h 1435279"/>
              <a:gd name="connsiteX2" fmla="*/ 831850 w 4215540"/>
              <a:gd name="connsiteY2" fmla="*/ 988374 h 1435279"/>
              <a:gd name="connsiteX3" fmla="*/ 936625 w 4215540"/>
              <a:gd name="connsiteY3" fmla="*/ 867724 h 1435279"/>
              <a:gd name="connsiteX4" fmla="*/ 1069975 w 4215540"/>
              <a:gd name="connsiteY4" fmla="*/ 689924 h 1435279"/>
              <a:gd name="connsiteX5" fmla="*/ 1155700 w 4215540"/>
              <a:gd name="connsiteY5" fmla="*/ 458149 h 1435279"/>
              <a:gd name="connsiteX6" fmla="*/ 1130300 w 4215540"/>
              <a:gd name="connsiteY6" fmla="*/ 353374 h 1435279"/>
              <a:gd name="connsiteX7" fmla="*/ 774700 w 4215540"/>
              <a:gd name="connsiteY7" fmla="*/ 327974 h 1435279"/>
              <a:gd name="connsiteX8" fmla="*/ 641350 w 4215540"/>
              <a:gd name="connsiteY8" fmla="*/ 315274 h 1435279"/>
              <a:gd name="connsiteX9" fmla="*/ 422275 w 4215540"/>
              <a:gd name="connsiteY9" fmla="*/ 277174 h 1435279"/>
              <a:gd name="connsiteX10" fmla="*/ 336550 w 4215540"/>
              <a:gd name="connsiteY10" fmla="*/ 229549 h 1435279"/>
              <a:gd name="connsiteX11" fmla="*/ 403225 w 4215540"/>
              <a:gd name="connsiteY11" fmla="*/ 172399 h 1435279"/>
              <a:gd name="connsiteX12" fmla="*/ 669925 w 4215540"/>
              <a:gd name="connsiteY12" fmla="*/ 96199 h 1435279"/>
              <a:gd name="connsiteX13" fmla="*/ 1177925 w 4215540"/>
              <a:gd name="connsiteY13" fmla="*/ 29524 h 1435279"/>
              <a:gd name="connsiteX14" fmla="*/ 1724025 w 4215540"/>
              <a:gd name="connsiteY14" fmla="*/ 4124 h 1435279"/>
              <a:gd name="connsiteX15" fmla="*/ 2378075 w 4215540"/>
              <a:gd name="connsiteY15" fmla="*/ 949 h 1435279"/>
              <a:gd name="connsiteX16" fmla="*/ 3041650 w 4215540"/>
              <a:gd name="connsiteY16" fmla="*/ 13649 h 1435279"/>
              <a:gd name="connsiteX17" fmla="*/ 3349625 w 4215540"/>
              <a:gd name="connsiteY17" fmla="*/ 29524 h 1435279"/>
              <a:gd name="connsiteX18" fmla="*/ 3711575 w 4215540"/>
              <a:gd name="connsiteY18" fmla="*/ 86674 h 1435279"/>
              <a:gd name="connsiteX19" fmla="*/ 3933825 w 4215540"/>
              <a:gd name="connsiteY19" fmla="*/ 140649 h 1435279"/>
              <a:gd name="connsiteX20" fmla="*/ 4048125 w 4215540"/>
              <a:gd name="connsiteY20" fmla="*/ 194624 h 1435279"/>
              <a:gd name="connsiteX21" fmla="*/ 4022725 w 4215540"/>
              <a:gd name="connsiteY21" fmla="*/ 248599 h 1435279"/>
              <a:gd name="connsiteX22" fmla="*/ 3844925 w 4215540"/>
              <a:gd name="connsiteY22" fmla="*/ 289874 h 1435279"/>
              <a:gd name="connsiteX23" fmla="*/ 3568700 w 4215540"/>
              <a:gd name="connsiteY23" fmla="*/ 324799 h 1435279"/>
              <a:gd name="connsiteX24" fmla="*/ 3257550 w 4215540"/>
              <a:gd name="connsiteY24" fmla="*/ 340674 h 1435279"/>
              <a:gd name="connsiteX25" fmla="*/ 3232150 w 4215540"/>
              <a:gd name="connsiteY25" fmla="*/ 416874 h 1435279"/>
              <a:gd name="connsiteX26" fmla="*/ 3273425 w 4215540"/>
              <a:gd name="connsiteY26" fmla="*/ 578799 h 1435279"/>
              <a:gd name="connsiteX27" fmla="*/ 3340100 w 4215540"/>
              <a:gd name="connsiteY27" fmla="*/ 705799 h 1435279"/>
              <a:gd name="connsiteX28" fmla="*/ 3470275 w 4215540"/>
              <a:gd name="connsiteY28" fmla="*/ 877249 h 1435279"/>
              <a:gd name="connsiteX29" fmla="*/ 3638550 w 4215540"/>
              <a:gd name="connsiteY29" fmla="*/ 994724 h 1435279"/>
              <a:gd name="connsiteX30" fmla="*/ 3851275 w 4215540"/>
              <a:gd name="connsiteY30" fmla="*/ 1061399 h 1435279"/>
              <a:gd name="connsiteX31" fmla="*/ 4048125 w 4215540"/>
              <a:gd name="connsiteY31" fmla="*/ 1112199 h 1435279"/>
              <a:gd name="connsiteX32" fmla="*/ 4194175 w 4215540"/>
              <a:gd name="connsiteY32" fmla="*/ 1140774 h 1435279"/>
              <a:gd name="connsiteX33" fmla="*/ 4206875 w 4215540"/>
              <a:gd name="connsiteY33" fmla="*/ 1147124 h 1435279"/>
              <a:gd name="connsiteX34" fmla="*/ 4117975 w 4215540"/>
              <a:gd name="connsiteY34" fmla="*/ 1232849 h 1435279"/>
              <a:gd name="connsiteX35" fmla="*/ 3536950 w 4215540"/>
              <a:gd name="connsiteY35" fmla="*/ 1334449 h 1435279"/>
              <a:gd name="connsiteX36" fmla="*/ 1825625 w 4215540"/>
              <a:gd name="connsiteY36" fmla="*/ 1426524 h 1435279"/>
              <a:gd name="connsiteX37" fmla="*/ 361950 w 4215540"/>
              <a:gd name="connsiteY37" fmla="*/ 1410649 h 1435279"/>
              <a:gd name="connsiteX38" fmla="*/ 0 w 4215540"/>
              <a:gd name="connsiteY38" fmla="*/ 1242374 h 1435279"/>
              <a:gd name="connsiteX39" fmla="*/ 349250 w 4215540"/>
              <a:gd name="connsiteY39" fmla="*/ 1150299 h 1435279"/>
              <a:gd name="connsiteX0" fmla="*/ 349250 w 4215540"/>
              <a:gd name="connsiteY0" fmla="*/ 1150299 h 1831761"/>
              <a:gd name="connsiteX1" fmla="*/ 596900 w 4215540"/>
              <a:gd name="connsiteY1" fmla="*/ 1093149 h 1831761"/>
              <a:gd name="connsiteX2" fmla="*/ 831850 w 4215540"/>
              <a:gd name="connsiteY2" fmla="*/ 988374 h 1831761"/>
              <a:gd name="connsiteX3" fmla="*/ 936625 w 4215540"/>
              <a:gd name="connsiteY3" fmla="*/ 867724 h 1831761"/>
              <a:gd name="connsiteX4" fmla="*/ 1069975 w 4215540"/>
              <a:gd name="connsiteY4" fmla="*/ 689924 h 1831761"/>
              <a:gd name="connsiteX5" fmla="*/ 1155700 w 4215540"/>
              <a:gd name="connsiteY5" fmla="*/ 458149 h 1831761"/>
              <a:gd name="connsiteX6" fmla="*/ 1130300 w 4215540"/>
              <a:gd name="connsiteY6" fmla="*/ 353374 h 1831761"/>
              <a:gd name="connsiteX7" fmla="*/ 774700 w 4215540"/>
              <a:gd name="connsiteY7" fmla="*/ 327974 h 1831761"/>
              <a:gd name="connsiteX8" fmla="*/ 641350 w 4215540"/>
              <a:gd name="connsiteY8" fmla="*/ 315274 h 1831761"/>
              <a:gd name="connsiteX9" fmla="*/ 422275 w 4215540"/>
              <a:gd name="connsiteY9" fmla="*/ 277174 h 1831761"/>
              <a:gd name="connsiteX10" fmla="*/ 336550 w 4215540"/>
              <a:gd name="connsiteY10" fmla="*/ 229549 h 1831761"/>
              <a:gd name="connsiteX11" fmla="*/ 403225 w 4215540"/>
              <a:gd name="connsiteY11" fmla="*/ 172399 h 1831761"/>
              <a:gd name="connsiteX12" fmla="*/ 669925 w 4215540"/>
              <a:gd name="connsiteY12" fmla="*/ 96199 h 1831761"/>
              <a:gd name="connsiteX13" fmla="*/ 1177925 w 4215540"/>
              <a:gd name="connsiteY13" fmla="*/ 29524 h 1831761"/>
              <a:gd name="connsiteX14" fmla="*/ 1724025 w 4215540"/>
              <a:gd name="connsiteY14" fmla="*/ 4124 h 1831761"/>
              <a:gd name="connsiteX15" fmla="*/ 2378075 w 4215540"/>
              <a:gd name="connsiteY15" fmla="*/ 949 h 1831761"/>
              <a:gd name="connsiteX16" fmla="*/ 3041650 w 4215540"/>
              <a:gd name="connsiteY16" fmla="*/ 13649 h 1831761"/>
              <a:gd name="connsiteX17" fmla="*/ 3349625 w 4215540"/>
              <a:gd name="connsiteY17" fmla="*/ 29524 h 1831761"/>
              <a:gd name="connsiteX18" fmla="*/ 3711575 w 4215540"/>
              <a:gd name="connsiteY18" fmla="*/ 86674 h 1831761"/>
              <a:gd name="connsiteX19" fmla="*/ 3933825 w 4215540"/>
              <a:gd name="connsiteY19" fmla="*/ 140649 h 1831761"/>
              <a:gd name="connsiteX20" fmla="*/ 4048125 w 4215540"/>
              <a:gd name="connsiteY20" fmla="*/ 194624 h 1831761"/>
              <a:gd name="connsiteX21" fmla="*/ 4022725 w 4215540"/>
              <a:gd name="connsiteY21" fmla="*/ 248599 h 1831761"/>
              <a:gd name="connsiteX22" fmla="*/ 3844925 w 4215540"/>
              <a:gd name="connsiteY22" fmla="*/ 289874 h 1831761"/>
              <a:gd name="connsiteX23" fmla="*/ 3568700 w 4215540"/>
              <a:gd name="connsiteY23" fmla="*/ 324799 h 1831761"/>
              <a:gd name="connsiteX24" fmla="*/ 3257550 w 4215540"/>
              <a:gd name="connsiteY24" fmla="*/ 340674 h 1831761"/>
              <a:gd name="connsiteX25" fmla="*/ 3232150 w 4215540"/>
              <a:gd name="connsiteY25" fmla="*/ 416874 h 1831761"/>
              <a:gd name="connsiteX26" fmla="*/ 3273425 w 4215540"/>
              <a:gd name="connsiteY26" fmla="*/ 578799 h 1831761"/>
              <a:gd name="connsiteX27" fmla="*/ 3340100 w 4215540"/>
              <a:gd name="connsiteY27" fmla="*/ 705799 h 1831761"/>
              <a:gd name="connsiteX28" fmla="*/ 3470275 w 4215540"/>
              <a:gd name="connsiteY28" fmla="*/ 877249 h 1831761"/>
              <a:gd name="connsiteX29" fmla="*/ 3638550 w 4215540"/>
              <a:gd name="connsiteY29" fmla="*/ 994724 h 1831761"/>
              <a:gd name="connsiteX30" fmla="*/ 3851275 w 4215540"/>
              <a:gd name="connsiteY30" fmla="*/ 1061399 h 1831761"/>
              <a:gd name="connsiteX31" fmla="*/ 4048125 w 4215540"/>
              <a:gd name="connsiteY31" fmla="*/ 1112199 h 1831761"/>
              <a:gd name="connsiteX32" fmla="*/ 4194175 w 4215540"/>
              <a:gd name="connsiteY32" fmla="*/ 1140774 h 1831761"/>
              <a:gd name="connsiteX33" fmla="*/ 4206875 w 4215540"/>
              <a:gd name="connsiteY33" fmla="*/ 1147124 h 1831761"/>
              <a:gd name="connsiteX34" fmla="*/ 4117975 w 4215540"/>
              <a:gd name="connsiteY34" fmla="*/ 1232849 h 1831761"/>
              <a:gd name="connsiteX35" fmla="*/ 3822700 w 4215540"/>
              <a:gd name="connsiteY35" fmla="*/ 1829749 h 1831761"/>
              <a:gd name="connsiteX36" fmla="*/ 1825625 w 4215540"/>
              <a:gd name="connsiteY36" fmla="*/ 1426524 h 1831761"/>
              <a:gd name="connsiteX37" fmla="*/ 361950 w 4215540"/>
              <a:gd name="connsiteY37" fmla="*/ 1410649 h 1831761"/>
              <a:gd name="connsiteX38" fmla="*/ 0 w 4215540"/>
              <a:gd name="connsiteY38" fmla="*/ 1242374 h 1831761"/>
              <a:gd name="connsiteX39" fmla="*/ 349250 w 4215540"/>
              <a:gd name="connsiteY39" fmla="*/ 1150299 h 1831761"/>
              <a:gd name="connsiteX0" fmla="*/ 349250 w 4433505"/>
              <a:gd name="connsiteY0" fmla="*/ 1150299 h 1830454"/>
              <a:gd name="connsiteX1" fmla="*/ 596900 w 4433505"/>
              <a:gd name="connsiteY1" fmla="*/ 1093149 h 1830454"/>
              <a:gd name="connsiteX2" fmla="*/ 831850 w 4433505"/>
              <a:gd name="connsiteY2" fmla="*/ 988374 h 1830454"/>
              <a:gd name="connsiteX3" fmla="*/ 936625 w 4433505"/>
              <a:gd name="connsiteY3" fmla="*/ 867724 h 1830454"/>
              <a:gd name="connsiteX4" fmla="*/ 1069975 w 4433505"/>
              <a:gd name="connsiteY4" fmla="*/ 689924 h 1830454"/>
              <a:gd name="connsiteX5" fmla="*/ 1155700 w 4433505"/>
              <a:gd name="connsiteY5" fmla="*/ 458149 h 1830454"/>
              <a:gd name="connsiteX6" fmla="*/ 1130300 w 4433505"/>
              <a:gd name="connsiteY6" fmla="*/ 353374 h 1830454"/>
              <a:gd name="connsiteX7" fmla="*/ 774700 w 4433505"/>
              <a:gd name="connsiteY7" fmla="*/ 327974 h 1830454"/>
              <a:gd name="connsiteX8" fmla="*/ 641350 w 4433505"/>
              <a:gd name="connsiteY8" fmla="*/ 315274 h 1830454"/>
              <a:gd name="connsiteX9" fmla="*/ 422275 w 4433505"/>
              <a:gd name="connsiteY9" fmla="*/ 277174 h 1830454"/>
              <a:gd name="connsiteX10" fmla="*/ 336550 w 4433505"/>
              <a:gd name="connsiteY10" fmla="*/ 229549 h 1830454"/>
              <a:gd name="connsiteX11" fmla="*/ 403225 w 4433505"/>
              <a:gd name="connsiteY11" fmla="*/ 172399 h 1830454"/>
              <a:gd name="connsiteX12" fmla="*/ 669925 w 4433505"/>
              <a:gd name="connsiteY12" fmla="*/ 96199 h 1830454"/>
              <a:gd name="connsiteX13" fmla="*/ 1177925 w 4433505"/>
              <a:gd name="connsiteY13" fmla="*/ 29524 h 1830454"/>
              <a:gd name="connsiteX14" fmla="*/ 1724025 w 4433505"/>
              <a:gd name="connsiteY14" fmla="*/ 4124 h 1830454"/>
              <a:gd name="connsiteX15" fmla="*/ 2378075 w 4433505"/>
              <a:gd name="connsiteY15" fmla="*/ 949 h 1830454"/>
              <a:gd name="connsiteX16" fmla="*/ 3041650 w 4433505"/>
              <a:gd name="connsiteY16" fmla="*/ 13649 h 1830454"/>
              <a:gd name="connsiteX17" fmla="*/ 3349625 w 4433505"/>
              <a:gd name="connsiteY17" fmla="*/ 29524 h 1830454"/>
              <a:gd name="connsiteX18" fmla="*/ 3711575 w 4433505"/>
              <a:gd name="connsiteY18" fmla="*/ 86674 h 1830454"/>
              <a:gd name="connsiteX19" fmla="*/ 3933825 w 4433505"/>
              <a:gd name="connsiteY19" fmla="*/ 140649 h 1830454"/>
              <a:gd name="connsiteX20" fmla="*/ 4048125 w 4433505"/>
              <a:gd name="connsiteY20" fmla="*/ 194624 h 1830454"/>
              <a:gd name="connsiteX21" fmla="*/ 4022725 w 4433505"/>
              <a:gd name="connsiteY21" fmla="*/ 248599 h 1830454"/>
              <a:gd name="connsiteX22" fmla="*/ 3844925 w 4433505"/>
              <a:gd name="connsiteY22" fmla="*/ 289874 h 1830454"/>
              <a:gd name="connsiteX23" fmla="*/ 3568700 w 4433505"/>
              <a:gd name="connsiteY23" fmla="*/ 324799 h 1830454"/>
              <a:gd name="connsiteX24" fmla="*/ 3257550 w 4433505"/>
              <a:gd name="connsiteY24" fmla="*/ 340674 h 1830454"/>
              <a:gd name="connsiteX25" fmla="*/ 3232150 w 4433505"/>
              <a:gd name="connsiteY25" fmla="*/ 416874 h 1830454"/>
              <a:gd name="connsiteX26" fmla="*/ 3273425 w 4433505"/>
              <a:gd name="connsiteY26" fmla="*/ 578799 h 1830454"/>
              <a:gd name="connsiteX27" fmla="*/ 3340100 w 4433505"/>
              <a:gd name="connsiteY27" fmla="*/ 705799 h 1830454"/>
              <a:gd name="connsiteX28" fmla="*/ 3470275 w 4433505"/>
              <a:gd name="connsiteY28" fmla="*/ 877249 h 1830454"/>
              <a:gd name="connsiteX29" fmla="*/ 3638550 w 4433505"/>
              <a:gd name="connsiteY29" fmla="*/ 994724 h 1830454"/>
              <a:gd name="connsiteX30" fmla="*/ 3851275 w 4433505"/>
              <a:gd name="connsiteY30" fmla="*/ 1061399 h 1830454"/>
              <a:gd name="connsiteX31" fmla="*/ 4048125 w 4433505"/>
              <a:gd name="connsiteY31" fmla="*/ 1112199 h 1830454"/>
              <a:gd name="connsiteX32" fmla="*/ 4194175 w 4433505"/>
              <a:gd name="connsiteY32" fmla="*/ 1140774 h 1830454"/>
              <a:gd name="connsiteX33" fmla="*/ 4206875 w 4433505"/>
              <a:gd name="connsiteY33" fmla="*/ 1147124 h 1830454"/>
              <a:gd name="connsiteX34" fmla="*/ 4422775 w 4433505"/>
              <a:gd name="connsiteY34" fmla="*/ 1315399 h 1830454"/>
              <a:gd name="connsiteX35" fmla="*/ 3822700 w 4433505"/>
              <a:gd name="connsiteY35" fmla="*/ 1829749 h 1830454"/>
              <a:gd name="connsiteX36" fmla="*/ 1825625 w 4433505"/>
              <a:gd name="connsiteY36" fmla="*/ 1426524 h 1830454"/>
              <a:gd name="connsiteX37" fmla="*/ 361950 w 4433505"/>
              <a:gd name="connsiteY37" fmla="*/ 1410649 h 1830454"/>
              <a:gd name="connsiteX38" fmla="*/ 0 w 4433505"/>
              <a:gd name="connsiteY38" fmla="*/ 1242374 h 1830454"/>
              <a:gd name="connsiteX39" fmla="*/ 349250 w 4433505"/>
              <a:gd name="connsiteY39" fmla="*/ 1150299 h 1830454"/>
              <a:gd name="connsiteX0" fmla="*/ 349250 w 4433505"/>
              <a:gd name="connsiteY0" fmla="*/ 1150299 h 1995392"/>
              <a:gd name="connsiteX1" fmla="*/ 596900 w 4433505"/>
              <a:gd name="connsiteY1" fmla="*/ 1093149 h 1995392"/>
              <a:gd name="connsiteX2" fmla="*/ 831850 w 4433505"/>
              <a:gd name="connsiteY2" fmla="*/ 988374 h 1995392"/>
              <a:gd name="connsiteX3" fmla="*/ 936625 w 4433505"/>
              <a:gd name="connsiteY3" fmla="*/ 867724 h 1995392"/>
              <a:gd name="connsiteX4" fmla="*/ 1069975 w 4433505"/>
              <a:gd name="connsiteY4" fmla="*/ 689924 h 1995392"/>
              <a:gd name="connsiteX5" fmla="*/ 1155700 w 4433505"/>
              <a:gd name="connsiteY5" fmla="*/ 458149 h 1995392"/>
              <a:gd name="connsiteX6" fmla="*/ 1130300 w 4433505"/>
              <a:gd name="connsiteY6" fmla="*/ 353374 h 1995392"/>
              <a:gd name="connsiteX7" fmla="*/ 774700 w 4433505"/>
              <a:gd name="connsiteY7" fmla="*/ 327974 h 1995392"/>
              <a:gd name="connsiteX8" fmla="*/ 641350 w 4433505"/>
              <a:gd name="connsiteY8" fmla="*/ 315274 h 1995392"/>
              <a:gd name="connsiteX9" fmla="*/ 422275 w 4433505"/>
              <a:gd name="connsiteY9" fmla="*/ 277174 h 1995392"/>
              <a:gd name="connsiteX10" fmla="*/ 336550 w 4433505"/>
              <a:gd name="connsiteY10" fmla="*/ 229549 h 1995392"/>
              <a:gd name="connsiteX11" fmla="*/ 403225 w 4433505"/>
              <a:gd name="connsiteY11" fmla="*/ 172399 h 1995392"/>
              <a:gd name="connsiteX12" fmla="*/ 669925 w 4433505"/>
              <a:gd name="connsiteY12" fmla="*/ 96199 h 1995392"/>
              <a:gd name="connsiteX13" fmla="*/ 1177925 w 4433505"/>
              <a:gd name="connsiteY13" fmla="*/ 29524 h 1995392"/>
              <a:gd name="connsiteX14" fmla="*/ 1724025 w 4433505"/>
              <a:gd name="connsiteY14" fmla="*/ 4124 h 1995392"/>
              <a:gd name="connsiteX15" fmla="*/ 2378075 w 4433505"/>
              <a:gd name="connsiteY15" fmla="*/ 949 h 1995392"/>
              <a:gd name="connsiteX16" fmla="*/ 3041650 w 4433505"/>
              <a:gd name="connsiteY16" fmla="*/ 13649 h 1995392"/>
              <a:gd name="connsiteX17" fmla="*/ 3349625 w 4433505"/>
              <a:gd name="connsiteY17" fmla="*/ 29524 h 1995392"/>
              <a:gd name="connsiteX18" fmla="*/ 3711575 w 4433505"/>
              <a:gd name="connsiteY18" fmla="*/ 86674 h 1995392"/>
              <a:gd name="connsiteX19" fmla="*/ 3933825 w 4433505"/>
              <a:gd name="connsiteY19" fmla="*/ 140649 h 1995392"/>
              <a:gd name="connsiteX20" fmla="*/ 4048125 w 4433505"/>
              <a:gd name="connsiteY20" fmla="*/ 194624 h 1995392"/>
              <a:gd name="connsiteX21" fmla="*/ 4022725 w 4433505"/>
              <a:gd name="connsiteY21" fmla="*/ 248599 h 1995392"/>
              <a:gd name="connsiteX22" fmla="*/ 3844925 w 4433505"/>
              <a:gd name="connsiteY22" fmla="*/ 289874 h 1995392"/>
              <a:gd name="connsiteX23" fmla="*/ 3568700 w 4433505"/>
              <a:gd name="connsiteY23" fmla="*/ 324799 h 1995392"/>
              <a:gd name="connsiteX24" fmla="*/ 3257550 w 4433505"/>
              <a:gd name="connsiteY24" fmla="*/ 340674 h 1995392"/>
              <a:gd name="connsiteX25" fmla="*/ 3232150 w 4433505"/>
              <a:gd name="connsiteY25" fmla="*/ 416874 h 1995392"/>
              <a:gd name="connsiteX26" fmla="*/ 3273425 w 4433505"/>
              <a:gd name="connsiteY26" fmla="*/ 578799 h 1995392"/>
              <a:gd name="connsiteX27" fmla="*/ 3340100 w 4433505"/>
              <a:gd name="connsiteY27" fmla="*/ 705799 h 1995392"/>
              <a:gd name="connsiteX28" fmla="*/ 3470275 w 4433505"/>
              <a:gd name="connsiteY28" fmla="*/ 877249 h 1995392"/>
              <a:gd name="connsiteX29" fmla="*/ 3638550 w 4433505"/>
              <a:gd name="connsiteY29" fmla="*/ 994724 h 1995392"/>
              <a:gd name="connsiteX30" fmla="*/ 3851275 w 4433505"/>
              <a:gd name="connsiteY30" fmla="*/ 1061399 h 1995392"/>
              <a:gd name="connsiteX31" fmla="*/ 4048125 w 4433505"/>
              <a:gd name="connsiteY31" fmla="*/ 1112199 h 1995392"/>
              <a:gd name="connsiteX32" fmla="*/ 4194175 w 4433505"/>
              <a:gd name="connsiteY32" fmla="*/ 1140774 h 1995392"/>
              <a:gd name="connsiteX33" fmla="*/ 4206875 w 4433505"/>
              <a:gd name="connsiteY33" fmla="*/ 1147124 h 1995392"/>
              <a:gd name="connsiteX34" fmla="*/ 4422775 w 4433505"/>
              <a:gd name="connsiteY34" fmla="*/ 1315399 h 1995392"/>
              <a:gd name="connsiteX35" fmla="*/ 3822700 w 4433505"/>
              <a:gd name="connsiteY35" fmla="*/ 1829749 h 1995392"/>
              <a:gd name="connsiteX36" fmla="*/ 1552575 w 4433505"/>
              <a:gd name="connsiteY36" fmla="*/ 1972624 h 1995392"/>
              <a:gd name="connsiteX37" fmla="*/ 361950 w 4433505"/>
              <a:gd name="connsiteY37" fmla="*/ 1410649 h 1995392"/>
              <a:gd name="connsiteX38" fmla="*/ 0 w 4433505"/>
              <a:gd name="connsiteY38" fmla="*/ 1242374 h 1995392"/>
              <a:gd name="connsiteX39" fmla="*/ 349250 w 4433505"/>
              <a:gd name="connsiteY39" fmla="*/ 1150299 h 1995392"/>
              <a:gd name="connsiteX0" fmla="*/ 541885 w 4626140"/>
              <a:gd name="connsiteY0" fmla="*/ 1150299 h 1978849"/>
              <a:gd name="connsiteX1" fmla="*/ 789535 w 4626140"/>
              <a:gd name="connsiteY1" fmla="*/ 1093149 h 1978849"/>
              <a:gd name="connsiteX2" fmla="*/ 1024485 w 4626140"/>
              <a:gd name="connsiteY2" fmla="*/ 988374 h 1978849"/>
              <a:gd name="connsiteX3" fmla="*/ 1129260 w 4626140"/>
              <a:gd name="connsiteY3" fmla="*/ 867724 h 1978849"/>
              <a:gd name="connsiteX4" fmla="*/ 1262610 w 4626140"/>
              <a:gd name="connsiteY4" fmla="*/ 689924 h 1978849"/>
              <a:gd name="connsiteX5" fmla="*/ 1348335 w 4626140"/>
              <a:gd name="connsiteY5" fmla="*/ 458149 h 1978849"/>
              <a:gd name="connsiteX6" fmla="*/ 1322935 w 4626140"/>
              <a:gd name="connsiteY6" fmla="*/ 353374 h 1978849"/>
              <a:gd name="connsiteX7" fmla="*/ 967335 w 4626140"/>
              <a:gd name="connsiteY7" fmla="*/ 327974 h 1978849"/>
              <a:gd name="connsiteX8" fmla="*/ 833985 w 4626140"/>
              <a:gd name="connsiteY8" fmla="*/ 315274 h 1978849"/>
              <a:gd name="connsiteX9" fmla="*/ 614910 w 4626140"/>
              <a:gd name="connsiteY9" fmla="*/ 277174 h 1978849"/>
              <a:gd name="connsiteX10" fmla="*/ 529185 w 4626140"/>
              <a:gd name="connsiteY10" fmla="*/ 229549 h 1978849"/>
              <a:gd name="connsiteX11" fmla="*/ 595860 w 4626140"/>
              <a:gd name="connsiteY11" fmla="*/ 172399 h 1978849"/>
              <a:gd name="connsiteX12" fmla="*/ 862560 w 4626140"/>
              <a:gd name="connsiteY12" fmla="*/ 96199 h 1978849"/>
              <a:gd name="connsiteX13" fmla="*/ 1370560 w 4626140"/>
              <a:gd name="connsiteY13" fmla="*/ 29524 h 1978849"/>
              <a:gd name="connsiteX14" fmla="*/ 1916660 w 4626140"/>
              <a:gd name="connsiteY14" fmla="*/ 4124 h 1978849"/>
              <a:gd name="connsiteX15" fmla="*/ 2570710 w 4626140"/>
              <a:gd name="connsiteY15" fmla="*/ 949 h 1978849"/>
              <a:gd name="connsiteX16" fmla="*/ 3234285 w 4626140"/>
              <a:gd name="connsiteY16" fmla="*/ 13649 h 1978849"/>
              <a:gd name="connsiteX17" fmla="*/ 3542260 w 4626140"/>
              <a:gd name="connsiteY17" fmla="*/ 29524 h 1978849"/>
              <a:gd name="connsiteX18" fmla="*/ 3904210 w 4626140"/>
              <a:gd name="connsiteY18" fmla="*/ 86674 h 1978849"/>
              <a:gd name="connsiteX19" fmla="*/ 4126460 w 4626140"/>
              <a:gd name="connsiteY19" fmla="*/ 140649 h 1978849"/>
              <a:gd name="connsiteX20" fmla="*/ 4240760 w 4626140"/>
              <a:gd name="connsiteY20" fmla="*/ 194624 h 1978849"/>
              <a:gd name="connsiteX21" fmla="*/ 4215360 w 4626140"/>
              <a:gd name="connsiteY21" fmla="*/ 248599 h 1978849"/>
              <a:gd name="connsiteX22" fmla="*/ 4037560 w 4626140"/>
              <a:gd name="connsiteY22" fmla="*/ 289874 h 1978849"/>
              <a:gd name="connsiteX23" fmla="*/ 3761335 w 4626140"/>
              <a:gd name="connsiteY23" fmla="*/ 324799 h 1978849"/>
              <a:gd name="connsiteX24" fmla="*/ 3450185 w 4626140"/>
              <a:gd name="connsiteY24" fmla="*/ 340674 h 1978849"/>
              <a:gd name="connsiteX25" fmla="*/ 3424785 w 4626140"/>
              <a:gd name="connsiteY25" fmla="*/ 416874 h 1978849"/>
              <a:gd name="connsiteX26" fmla="*/ 3466060 w 4626140"/>
              <a:gd name="connsiteY26" fmla="*/ 578799 h 1978849"/>
              <a:gd name="connsiteX27" fmla="*/ 3532735 w 4626140"/>
              <a:gd name="connsiteY27" fmla="*/ 705799 h 1978849"/>
              <a:gd name="connsiteX28" fmla="*/ 3662910 w 4626140"/>
              <a:gd name="connsiteY28" fmla="*/ 877249 h 1978849"/>
              <a:gd name="connsiteX29" fmla="*/ 3831185 w 4626140"/>
              <a:gd name="connsiteY29" fmla="*/ 994724 h 1978849"/>
              <a:gd name="connsiteX30" fmla="*/ 4043910 w 4626140"/>
              <a:gd name="connsiteY30" fmla="*/ 1061399 h 1978849"/>
              <a:gd name="connsiteX31" fmla="*/ 4240760 w 4626140"/>
              <a:gd name="connsiteY31" fmla="*/ 1112199 h 1978849"/>
              <a:gd name="connsiteX32" fmla="*/ 4386810 w 4626140"/>
              <a:gd name="connsiteY32" fmla="*/ 1140774 h 1978849"/>
              <a:gd name="connsiteX33" fmla="*/ 4399510 w 4626140"/>
              <a:gd name="connsiteY33" fmla="*/ 1147124 h 1978849"/>
              <a:gd name="connsiteX34" fmla="*/ 4615410 w 4626140"/>
              <a:gd name="connsiteY34" fmla="*/ 1315399 h 1978849"/>
              <a:gd name="connsiteX35" fmla="*/ 4015335 w 4626140"/>
              <a:gd name="connsiteY35" fmla="*/ 1829749 h 1978849"/>
              <a:gd name="connsiteX36" fmla="*/ 1745210 w 4626140"/>
              <a:gd name="connsiteY36" fmla="*/ 1972624 h 1978849"/>
              <a:gd name="connsiteX37" fmla="*/ 135485 w 4626140"/>
              <a:gd name="connsiteY37" fmla="*/ 1670999 h 1978849"/>
              <a:gd name="connsiteX38" fmla="*/ 192635 w 4626140"/>
              <a:gd name="connsiteY38" fmla="*/ 1242374 h 1978849"/>
              <a:gd name="connsiteX39" fmla="*/ 541885 w 4626140"/>
              <a:gd name="connsiteY39" fmla="*/ 1150299 h 1978849"/>
              <a:gd name="connsiteX0" fmla="*/ 594046 w 4678301"/>
              <a:gd name="connsiteY0" fmla="*/ 1150299 h 1978849"/>
              <a:gd name="connsiteX1" fmla="*/ 841696 w 4678301"/>
              <a:gd name="connsiteY1" fmla="*/ 1093149 h 1978849"/>
              <a:gd name="connsiteX2" fmla="*/ 1076646 w 4678301"/>
              <a:gd name="connsiteY2" fmla="*/ 988374 h 1978849"/>
              <a:gd name="connsiteX3" fmla="*/ 1181421 w 4678301"/>
              <a:gd name="connsiteY3" fmla="*/ 867724 h 1978849"/>
              <a:gd name="connsiteX4" fmla="*/ 1314771 w 4678301"/>
              <a:gd name="connsiteY4" fmla="*/ 689924 h 1978849"/>
              <a:gd name="connsiteX5" fmla="*/ 1400496 w 4678301"/>
              <a:gd name="connsiteY5" fmla="*/ 458149 h 1978849"/>
              <a:gd name="connsiteX6" fmla="*/ 1375096 w 4678301"/>
              <a:gd name="connsiteY6" fmla="*/ 353374 h 1978849"/>
              <a:gd name="connsiteX7" fmla="*/ 1019496 w 4678301"/>
              <a:gd name="connsiteY7" fmla="*/ 327974 h 1978849"/>
              <a:gd name="connsiteX8" fmla="*/ 886146 w 4678301"/>
              <a:gd name="connsiteY8" fmla="*/ 315274 h 1978849"/>
              <a:gd name="connsiteX9" fmla="*/ 667071 w 4678301"/>
              <a:gd name="connsiteY9" fmla="*/ 277174 h 1978849"/>
              <a:gd name="connsiteX10" fmla="*/ 581346 w 4678301"/>
              <a:gd name="connsiteY10" fmla="*/ 229549 h 1978849"/>
              <a:gd name="connsiteX11" fmla="*/ 648021 w 4678301"/>
              <a:gd name="connsiteY11" fmla="*/ 172399 h 1978849"/>
              <a:gd name="connsiteX12" fmla="*/ 914721 w 4678301"/>
              <a:gd name="connsiteY12" fmla="*/ 96199 h 1978849"/>
              <a:gd name="connsiteX13" fmla="*/ 1422721 w 4678301"/>
              <a:gd name="connsiteY13" fmla="*/ 29524 h 1978849"/>
              <a:gd name="connsiteX14" fmla="*/ 1968821 w 4678301"/>
              <a:gd name="connsiteY14" fmla="*/ 4124 h 1978849"/>
              <a:gd name="connsiteX15" fmla="*/ 2622871 w 4678301"/>
              <a:gd name="connsiteY15" fmla="*/ 949 h 1978849"/>
              <a:gd name="connsiteX16" fmla="*/ 3286446 w 4678301"/>
              <a:gd name="connsiteY16" fmla="*/ 13649 h 1978849"/>
              <a:gd name="connsiteX17" fmla="*/ 3594421 w 4678301"/>
              <a:gd name="connsiteY17" fmla="*/ 29524 h 1978849"/>
              <a:gd name="connsiteX18" fmla="*/ 3956371 w 4678301"/>
              <a:gd name="connsiteY18" fmla="*/ 86674 h 1978849"/>
              <a:gd name="connsiteX19" fmla="*/ 4178621 w 4678301"/>
              <a:gd name="connsiteY19" fmla="*/ 140649 h 1978849"/>
              <a:gd name="connsiteX20" fmla="*/ 4292921 w 4678301"/>
              <a:gd name="connsiteY20" fmla="*/ 194624 h 1978849"/>
              <a:gd name="connsiteX21" fmla="*/ 4267521 w 4678301"/>
              <a:gd name="connsiteY21" fmla="*/ 248599 h 1978849"/>
              <a:gd name="connsiteX22" fmla="*/ 4089721 w 4678301"/>
              <a:gd name="connsiteY22" fmla="*/ 289874 h 1978849"/>
              <a:gd name="connsiteX23" fmla="*/ 3813496 w 4678301"/>
              <a:gd name="connsiteY23" fmla="*/ 324799 h 1978849"/>
              <a:gd name="connsiteX24" fmla="*/ 3502346 w 4678301"/>
              <a:gd name="connsiteY24" fmla="*/ 340674 h 1978849"/>
              <a:gd name="connsiteX25" fmla="*/ 3476946 w 4678301"/>
              <a:gd name="connsiteY25" fmla="*/ 416874 h 1978849"/>
              <a:gd name="connsiteX26" fmla="*/ 3518221 w 4678301"/>
              <a:gd name="connsiteY26" fmla="*/ 578799 h 1978849"/>
              <a:gd name="connsiteX27" fmla="*/ 3584896 w 4678301"/>
              <a:gd name="connsiteY27" fmla="*/ 705799 h 1978849"/>
              <a:gd name="connsiteX28" fmla="*/ 3715071 w 4678301"/>
              <a:gd name="connsiteY28" fmla="*/ 877249 h 1978849"/>
              <a:gd name="connsiteX29" fmla="*/ 3883346 w 4678301"/>
              <a:gd name="connsiteY29" fmla="*/ 994724 h 1978849"/>
              <a:gd name="connsiteX30" fmla="*/ 4096071 w 4678301"/>
              <a:gd name="connsiteY30" fmla="*/ 1061399 h 1978849"/>
              <a:gd name="connsiteX31" fmla="*/ 4292921 w 4678301"/>
              <a:gd name="connsiteY31" fmla="*/ 1112199 h 1978849"/>
              <a:gd name="connsiteX32" fmla="*/ 4438971 w 4678301"/>
              <a:gd name="connsiteY32" fmla="*/ 1140774 h 1978849"/>
              <a:gd name="connsiteX33" fmla="*/ 4451671 w 4678301"/>
              <a:gd name="connsiteY33" fmla="*/ 1147124 h 1978849"/>
              <a:gd name="connsiteX34" fmla="*/ 4667571 w 4678301"/>
              <a:gd name="connsiteY34" fmla="*/ 1315399 h 1978849"/>
              <a:gd name="connsiteX35" fmla="*/ 4067496 w 4678301"/>
              <a:gd name="connsiteY35" fmla="*/ 1829749 h 1978849"/>
              <a:gd name="connsiteX36" fmla="*/ 1797371 w 4678301"/>
              <a:gd name="connsiteY36" fmla="*/ 1972624 h 1978849"/>
              <a:gd name="connsiteX37" fmla="*/ 187646 w 4678301"/>
              <a:gd name="connsiteY37" fmla="*/ 1670999 h 1978849"/>
              <a:gd name="connsiteX38" fmla="*/ 92396 w 4678301"/>
              <a:gd name="connsiteY38" fmla="*/ 1267774 h 1978849"/>
              <a:gd name="connsiteX39" fmla="*/ 594046 w 4678301"/>
              <a:gd name="connsiteY39" fmla="*/ 1150299 h 1978849"/>
              <a:gd name="connsiteX0" fmla="*/ 569080 w 4653335"/>
              <a:gd name="connsiteY0" fmla="*/ 1150299 h 1978849"/>
              <a:gd name="connsiteX1" fmla="*/ 816730 w 4653335"/>
              <a:gd name="connsiteY1" fmla="*/ 1093149 h 1978849"/>
              <a:gd name="connsiteX2" fmla="*/ 1051680 w 4653335"/>
              <a:gd name="connsiteY2" fmla="*/ 988374 h 1978849"/>
              <a:gd name="connsiteX3" fmla="*/ 1156455 w 4653335"/>
              <a:gd name="connsiteY3" fmla="*/ 867724 h 1978849"/>
              <a:gd name="connsiteX4" fmla="*/ 1289805 w 4653335"/>
              <a:gd name="connsiteY4" fmla="*/ 689924 h 1978849"/>
              <a:gd name="connsiteX5" fmla="*/ 1375530 w 4653335"/>
              <a:gd name="connsiteY5" fmla="*/ 458149 h 1978849"/>
              <a:gd name="connsiteX6" fmla="*/ 1350130 w 4653335"/>
              <a:gd name="connsiteY6" fmla="*/ 353374 h 1978849"/>
              <a:gd name="connsiteX7" fmla="*/ 994530 w 4653335"/>
              <a:gd name="connsiteY7" fmla="*/ 327974 h 1978849"/>
              <a:gd name="connsiteX8" fmla="*/ 861180 w 4653335"/>
              <a:gd name="connsiteY8" fmla="*/ 315274 h 1978849"/>
              <a:gd name="connsiteX9" fmla="*/ 642105 w 4653335"/>
              <a:gd name="connsiteY9" fmla="*/ 277174 h 1978849"/>
              <a:gd name="connsiteX10" fmla="*/ 556380 w 4653335"/>
              <a:gd name="connsiteY10" fmla="*/ 229549 h 1978849"/>
              <a:gd name="connsiteX11" fmla="*/ 623055 w 4653335"/>
              <a:gd name="connsiteY11" fmla="*/ 172399 h 1978849"/>
              <a:gd name="connsiteX12" fmla="*/ 889755 w 4653335"/>
              <a:gd name="connsiteY12" fmla="*/ 96199 h 1978849"/>
              <a:gd name="connsiteX13" fmla="*/ 1397755 w 4653335"/>
              <a:gd name="connsiteY13" fmla="*/ 29524 h 1978849"/>
              <a:gd name="connsiteX14" fmla="*/ 1943855 w 4653335"/>
              <a:gd name="connsiteY14" fmla="*/ 4124 h 1978849"/>
              <a:gd name="connsiteX15" fmla="*/ 2597905 w 4653335"/>
              <a:gd name="connsiteY15" fmla="*/ 949 h 1978849"/>
              <a:gd name="connsiteX16" fmla="*/ 3261480 w 4653335"/>
              <a:gd name="connsiteY16" fmla="*/ 13649 h 1978849"/>
              <a:gd name="connsiteX17" fmla="*/ 3569455 w 4653335"/>
              <a:gd name="connsiteY17" fmla="*/ 29524 h 1978849"/>
              <a:gd name="connsiteX18" fmla="*/ 3931405 w 4653335"/>
              <a:gd name="connsiteY18" fmla="*/ 86674 h 1978849"/>
              <a:gd name="connsiteX19" fmla="*/ 4153655 w 4653335"/>
              <a:gd name="connsiteY19" fmla="*/ 140649 h 1978849"/>
              <a:gd name="connsiteX20" fmla="*/ 4267955 w 4653335"/>
              <a:gd name="connsiteY20" fmla="*/ 194624 h 1978849"/>
              <a:gd name="connsiteX21" fmla="*/ 4242555 w 4653335"/>
              <a:gd name="connsiteY21" fmla="*/ 248599 h 1978849"/>
              <a:gd name="connsiteX22" fmla="*/ 4064755 w 4653335"/>
              <a:gd name="connsiteY22" fmla="*/ 289874 h 1978849"/>
              <a:gd name="connsiteX23" fmla="*/ 3788530 w 4653335"/>
              <a:gd name="connsiteY23" fmla="*/ 324799 h 1978849"/>
              <a:gd name="connsiteX24" fmla="*/ 3477380 w 4653335"/>
              <a:gd name="connsiteY24" fmla="*/ 340674 h 1978849"/>
              <a:gd name="connsiteX25" fmla="*/ 3451980 w 4653335"/>
              <a:gd name="connsiteY25" fmla="*/ 416874 h 1978849"/>
              <a:gd name="connsiteX26" fmla="*/ 3493255 w 4653335"/>
              <a:gd name="connsiteY26" fmla="*/ 578799 h 1978849"/>
              <a:gd name="connsiteX27" fmla="*/ 3559930 w 4653335"/>
              <a:gd name="connsiteY27" fmla="*/ 705799 h 1978849"/>
              <a:gd name="connsiteX28" fmla="*/ 3690105 w 4653335"/>
              <a:gd name="connsiteY28" fmla="*/ 877249 h 1978849"/>
              <a:gd name="connsiteX29" fmla="*/ 3858380 w 4653335"/>
              <a:gd name="connsiteY29" fmla="*/ 994724 h 1978849"/>
              <a:gd name="connsiteX30" fmla="*/ 4071105 w 4653335"/>
              <a:gd name="connsiteY30" fmla="*/ 1061399 h 1978849"/>
              <a:gd name="connsiteX31" fmla="*/ 4267955 w 4653335"/>
              <a:gd name="connsiteY31" fmla="*/ 1112199 h 1978849"/>
              <a:gd name="connsiteX32" fmla="*/ 4414005 w 4653335"/>
              <a:gd name="connsiteY32" fmla="*/ 1140774 h 1978849"/>
              <a:gd name="connsiteX33" fmla="*/ 4426705 w 4653335"/>
              <a:gd name="connsiteY33" fmla="*/ 1147124 h 1978849"/>
              <a:gd name="connsiteX34" fmla="*/ 4642605 w 4653335"/>
              <a:gd name="connsiteY34" fmla="*/ 1315399 h 1978849"/>
              <a:gd name="connsiteX35" fmla="*/ 4042530 w 4653335"/>
              <a:gd name="connsiteY35" fmla="*/ 1829749 h 1978849"/>
              <a:gd name="connsiteX36" fmla="*/ 1772405 w 4653335"/>
              <a:gd name="connsiteY36" fmla="*/ 1972624 h 1978849"/>
              <a:gd name="connsiteX37" fmla="*/ 162680 w 4653335"/>
              <a:gd name="connsiteY37" fmla="*/ 1670999 h 1978849"/>
              <a:gd name="connsiteX38" fmla="*/ 67430 w 4653335"/>
              <a:gd name="connsiteY38" fmla="*/ 1267774 h 1978849"/>
              <a:gd name="connsiteX39" fmla="*/ 569080 w 4653335"/>
              <a:gd name="connsiteY39" fmla="*/ 1150299 h 1978849"/>
              <a:gd name="connsiteX0" fmla="*/ 558004 w 4642259"/>
              <a:gd name="connsiteY0" fmla="*/ 1150299 h 1978849"/>
              <a:gd name="connsiteX1" fmla="*/ 805654 w 4642259"/>
              <a:gd name="connsiteY1" fmla="*/ 1093149 h 1978849"/>
              <a:gd name="connsiteX2" fmla="*/ 1040604 w 4642259"/>
              <a:gd name="connsiteY2" fmla="*/ 988374 h 1978849"/>
              <a:gd name="connsiteX3" fmla="*/ 1145379 w 4642259"/>
              <a:gd name="connsiteY3" fmla="*/ 867724 h 1978849"/>
              <a:gd name="connsiteX4" fmla="*/ 1278729 w 4642259"/>
              <a:gd name="connsiteY4" fmla="*/ 689924 h 1978849"/>
              <a:gd name="connsiteX5" fmla="*/ 1364454 w 4642259"/>
              <a:gd name="connsiteY5" fmla="*/ 458149 h 1978849"/>
              <a:gd name="connsiteX6" fmla="*/ 1339054 w 4642259"/>
              <a:gd name="connsiteY6" fmla="*/ 353374 h 1978849"/>
              <a:gd name="connsiteX7" fmla="*/ 983454 w 4642259"/>
              <a:gd name="connsiteY7" fmla="*/ 327974 h 1978849"/>
              <a:gd name="connsiteX8" fmla="*/ 850104 w 4642259"/>
              <a:gd name="connsiteY8" fmla="*/ 315274 h 1978849"/>
              <a:gd name="connsiteX9" fmla="*/ 631029 w 4642259"/>
              <a:gd name="connsiteY9" fmla="*/ 277174 h 1978849"/>
              <a:gd name="connsiteX10" fmla="*/ 545304 w 4642259"/>
              <a:gd name="connsiteY10" fmla="*/ 229549 h 1978849"/>
              <a:gd name="connsiteX11" fmla="*/ 611979 w 4642259"/>
              <a:gd name="connsiteY11" fmla="*/ 172399 h 1978849"/>
              <a:gd name="connsiteX12" fmla="*/ 878679 w 4642259"/>
              <a:gd name="connsiteY12" fmla="*/ 96199 h 1978849"/>
              <a:gd name="connsiteX13" fmla="*/ 1386679 w 4642259"/>
              <a:gd name="connsiteY13" fmla="*/ 29524 h 1978849"/>
              <a:gd name="connsiteX14" fmla="*/ 1932779 w 4642259"/>
              <a:gd name="connsiteY14" fmla="*/ 4124 h 1978849"/>
              <a:gd name="connsiteX15" fmla="*/ 2586829 w 4642259"/>
              <a:gd name="connsiteY15" fmla="*/ 949 h 1978849"/>
              <a:gd name="connsiteX16" fmla="*/ 3250404 w 4642259"/>
              <a:gd name="connsiteY16" fmla="*/ 13649 h 1978849"/>
              <a:gd name="connsiteX17" fmla="*/ 3558379 w 4642259"/>
              <a:gd name="connsiteY17" fmla="*/ 29524 h 1978849"/>
              <a:gd name="connsiteX18" fmla="*/ 3920329 w 4642259"/>
              <a:gd name="connsiteY18" fmla="*/ 86674 h 1978849"/>
              <a:gd name="connsiteX19" fmla="*/ 4142579 w 4642259"/>
              <a:gd name="connsiteY19" fmla="*/ 140649 h 1978849"/>
              <a:gd name="connsiteX20" fmla="*/ 4256879 w 4642259"/>
              <a:gd name="connsiteY20" fmla="*/ 194624 h 1978849"/>
              <a:gd name="connsiteX21" fmla="*/ 4231479 w 4642259"/>
              <a:gd name="connsiteY21" fmla="*/ 248599 h 1978849"/>
              <a:gd name="connsiteX22" fmla="*/ 4053679 w 4642259"/>
              <a:gd name="connsiteY22" fmla="*/ 289874 h 1978849"/>
              <a:gd name="connsiteX23" fmla="*/ 3777454 w 4642259"/>
              <a:gd name="connsiteY23" fmla="*/ 324799 h 1978849"/>
              <a:gd name="connsiteX24" fmla="*/ 3466304 w 4642259"/>
              <a:gd name="connsiteY24" fmla="*/ 340674 h 1978849"/>
              <a:gd name="connsiteX25" fmla="*/ 3440904 w 4642259"/>
              <a:gd name="connsiteY25" fmla="*/ 416874 h 1978849"/>
              <a:gd name="connsiteX26" fmla="*/ 3482179 w 4642259"/>
              <a:gd name="connsiteY26" fmla="*/ 578799 h 1978849"/>
              <a:gd name="connsiteX27" fmla="*/ 3548854 w 4642259"/>
              <a:gd name="connsiteY27" fmla="*/ 705799 h 1978849"/>
              <a:gd name="connsiteX28" fmla="*/ 3679029 w 4642259"/>
              <a:gd name="connsiteY28" fmla="*/ 877249 h 1978849"/>
              <a:gd name="connsiteX29" fmla="*/ 3847304 w 4642259"/>
              <a:gd name="connsiteY29" fmla="*/ 994724 h 1978849"/>
              <a:gd name="connsiteX30" fmla="*/ 4060029 w 4642259"/>
              <a:gd name="connsiteY30" fmla="*/ 1061399 h 1978849"/>
              <a:gd name="connsiteX31" fmla="*/ 4256879 w 4642259"/>
              <a:gd name="connsiteY31" fmla="*/ 1112199 h 1978849"/>
              <a:gd name="connsiteX32" fmla="*/ 4402929 w 4642259"/>
              <a:gd name="connsiteY32" fmla="*/ 1140774 h 1978849"/>
              <a:gd name="connsiteX33" fmla="*/ 4415629 w 4642259"/>
              <a:gd name="connsiteY33" fmla="*/ 1147124 h 1978849"/>
              <a:gd name="connsiteX34" fmla="*/ 4631529 w 4642259"/>
              <a:gd name="connsiteY34" fmla="*/ 1315399 h 1978849"/>
              <a:gd name="connsiteX35" fmla="*/ 4031454 w 4642259"/>
              <a:gd name="connsiteY35" fmla="*/ 1829749 h 1978849"/>
              <a:gd name="connsiteX36" fmla="*/ 1761329 w 4642259"/>
              <a:gd name="connsiteY36" fmla="*/ 1972624 h 1978849"/>
              <a:gd name="connsiteX37" fmla="*/ 151604 w 4642259"/>
              <a:gd name="connsiteY37" fmla="*/ 1670999 h 1978849"/>
              <a:gd name="connsiteX38" fmla="*/ 88104 w 4642259"/>
              <a:gd name="connsiteY38" fmla="*/ 1261424 h 1978849"/>
              <a:gd name="connsiteX39" fmla="*/ 558004 w 4642259"/>
              <a:gd name="connsiteY39" fmla="*/ 1150299 h 1978849"/>
              <a:gd name="connsiteX0" fmla="*/ 522104 w 4606359"/>
              <a:gd name="connsiteY0" fmla="*/ 1150299 h 1978849"/>
              <a:gd name="connsiteX1" fmla="*/ 769754 w 4606359"/>
              <a:gd name="connsiteY1" fmla="*/ 1093149 h 1978849"/>
              <a:gd name="connsiteX2" fmla="*/ 1004704 w 4606359"/>
              <a:gd name="connsiteY2" fmla="*/ 988374 h 1978849"/>
              <a:gd name="connsiteX3" fmla="*/ 1109479 w 4606359"/>
              <a:gd name="connsiteY3" fmla="*/ 867724 h 1978849"/>
              <a:gd name="connsiteX4" fmla="*/ 1242829 w 4606359"/>
              <a:gd name="connsiteY4" fmla="*/ 689924 h 1978849"/>
              <a:gd name="connsiteX5" fmla="*/ 1328554 w 4606359"/>
              <a:gd name="connsiteY5" fmla="*/ 458149 h 1978849"/>
              <a:gd name="connsiteX6" fmla="*/ 1303154 w 4606359"/>
              <a:gd name="connsiteY6" fmla="*/ 353374 h 1978849"/>
              <a:gd name="connsiteX7" fmla="*/ 947554 w 4606359"/>
              <a:gd name="connsiteY7" fmla="*/ 327974 h 1978849"/>
              <a:gd name="connsiteX8" fmla="*/ 814204 w 4606359"/>
              <a:gd name="connsiteY8" fmla="*/ 315274 h 1978849"/>
              <a:gd name="connsiteX9" fmla="*/ 595129 w 4606359"/>
              <a:gd name="connsiteY9" fmla="*/ 277174 h 1978849"/>
              <a:gd name="connsiteX10" fmla="*/ 509404 w 4606359"/>
              <a:gd name="connsiteY10" fmla="*/ 229549 h 1978849"/>
              <a:gd name="connsiteX11" fmla="*/ 576079 w 4606359"/>
              <a:gd name="connsiteY11" fmla="*/ 172399 h 1978849"/>
              <a:gd name="connsiteX12" fmla="*/ 842779 w 4606359"/>
              <a:gd name="connsiteY12" fmla="*/ 96199 h 1978849"/>
              <a:gd name="connsiteX13" fmla="*/ 1350779 w 4606359"/>
              <a:gd name="connsiteY13" fmla="*/ 29524 h 1978849"/>
              <a:gd name="connsiteX14" fmla="*/ 1896879 w 4606359"/>
              <a:gd name="connsiteY14" fmla="*/ 4124 h 1978849"/>
              <a:gd name="connsiteX15" fmla="*/ 2550929 w 4606359"/>
              <a:gd name="connsiteY15" fmla="*/ 949 h 1978849"/>
              <a:gd name="connsiteX16" fmla="*/ 3214504 w 4606359"/>
              <a:gd name="connsiteY16" fmla="*/ 13649 h 1978849"/>
              <a:gd name="connsiteX17" fmla="*/ 3522479 w 4606359"/>
              <a:gd name="connsiteY17" fmla="*/ 29524 h 1978849"/>
              <a:gd name="connsiteX18" fmla="*/ 3884429 w 4606359"/>
              <a:gd name="connsiteY18" fmla="*/ 86674 h 1978849"/>
              <a:gd name="connsiteX19" fmla="*/ 4106679 w 4606359"/>
              <a:gd name="connsiteY19" fmla="*/ 140649 h 1978849"/>
              <a:gd name="connsiteX20" fmla="*/ 4220979 w 4606359"/>
              <a:gd name="connsiteY20" fmla="*/ 194624 h 1978849"/>
              <a:gd name="connsiteX21" fmla="*/ 4195579 w 4606359"/>
              <a:gd name="connsiteY21" fmla="*/ 248599 h 1978849"/>
              <a:gd name="connsiteX22" fmla="*/ 4017779 w 4606359"/>
              <a:gd name="connsiteY22" fmla="*/ 289874 h 1978849"/>
              <a:gd name="connsiteX23" fmla="*/ 3741554 w 4606359"/>
              <a:gd name="connsiteY23" fmla="*/ 324799 h 1978849"/>
              <a:gd name="connsiteX24" fmla="*/ 3430404 w 4606359"/>
              <a:gd name="connsiteY24" fmla="*/ 340674 h 1978849"/>
              <a:gd name="connsiteX25" fmla="*/ 3405004 w 4606359"/>
              <a:gd name="connsiteY25" fmla="*/ 416874 h 1978849"/>
              <a:gd name="connsiteX26" fmla="*/ 3446279 w 4606359"/>
              <a:gd name="connsiteY26" fmla="*/ 578799 h 1978849"/>
              <a:gd name="connsiteX27" fmla="*/ 3512954 w 4606359"/>
              <a:gd name="connsiteY27" fmla="*/ 705799 h 1978849"/>
              <a:gd name="connsiteX28" fmla="*/ 3643129 w 4606359"/>
              <a:gd name="connsiteY28" fmla="*/ 877249 h 1978849"/>
              <a:gd name="connsiteX29" fmla="*/ 3811404 w 4606359"/>
              <a:gd name="connsiteY29" fmla="*/ 994724 h 1978849"/>
              <a:gd name="connsiteX30" fmla="*/ 4024129 w 4606359"/>
              <a:gd name="connsiteY30" fmla="*/ 1061399 h 1978849"/>
              <a:gd name="connsiteX31" fmla="*/ 4220979 w 4606359"/>
              <a:gd name="connsiteY31" fmla="*/ 1112199 h 1978849"/>
              <a:gd name="connsiteX32" fmla="*/ 4367029 w 4606359"/>
              <a:gd name="connsiteY32" fmla="*/ 1140774 h 1978849"/>
              <a:gd name="connsiteX33" fmla="*/ 4379729 w 4606359"/>
              <a:gd name="connsiteY33" fmla="*/ 1147124 h 1978849"/>
              <a:gd name="connsiteX34" fmla="*/ 4595629 w 4606359"/>
              <a:gd name="connsiteY34" fmla="*/ 1315399 h 1978849"/>
              <a:gd name="connsiteX35" fmla="*/ 3995554 w 4606359"/>
              <a:gd name="connsiteY35" fmla="*/ 1829749 h 1978849"/>
              <a:gd name="connsiteX36" fmla="*/ 1725429 w 4606359"/>
              <a:gd name="connsiteY36" fmla="*/ 1972624 h 1978849"/>
              <a:gd name="connsiteX37" fmla="*/ 115704 w 4606359"/>
              <a:gd name="connsiteY37" fmla="*/ 1670999 h 1978849"/>
              <a:gd name="connsiteX38" fmla="*/ 52204 w 4606359"/>
              <a:gd name="connsiteY38" fmla="*/ 1261424 h 1978849"/>
              <a:gd name="connsiteX39" fmla="*/ 522104 w 4606359"/>
              <a:gd name="connsiteY39" fmla="*/ 1150299 h 1978849"/>
              <a:gd name="connsiteX0" fmla="*/ 522104 w 4595630"/>
              <a:gd name="connsiteY0" fmla="*/ 1150299 h 1978849"/>
              <a:gd name="connsiteX1" fmla="*/ 769754 w 4595630"/>
              <a:gd name="connsiteY1" fmla="*/ 1093149 h 1978849"/>
              <a:gd name="connsiteX2" fmla="*/ 1004704 w 4595630"/>
              <a:gd name="connsiteY2" fmla="*/ 988374 h 1978849"/>
              <a:gd name="connsiteX3" fmla="*/ 1109479 w 4595630"/>
              <a:gd name="connsiteY3" fmla="*/ 867724 h 1978849"/>
              <a:gd name="connsiteX4" fmla="*/ 1242829 w 4595630"/>
              <a:gd name="connsiteY4" fmla="*/ 689924 h 1978849"/>
              <a:gd name="connsiteX5" fmla="*/ 1328554 w 4595630"/>
              <a:gd name="connsiteY5" fmla="*/ 458149 h 1978849"/>
              <a:gd name="connsiteX6" fmla="*/ 1303154 w 4595630"/>
              <a:gd name="connsiteY6" fmla="*/ 353374 h 1978849"/>
              <a:gd name="connsiteX7" fmla="*/ 947554 w 4595630"/>
              <a:gd name="connsiteY7" fmla="*/ 327974 h 1978849"/>
              <a:gd name="connsiteX8" fmla="*/ 814204 w 4595630"/>
              <a:gd name="connsiteY8" fmla="*/ 315274 h 1978849"/>
              <a:gd name="connsiteX9" fmla="*/ 595129 w 4595630"/>
              <a:gd name="connsiteY9" fmla="*/ 277174 h 1978849"/>
              <a:gd name="connsiteX10" fmla="*/ 509404 w 4595630"/>
              <a:gd name="connsiteY10" fmla="*/ 229549 h 1978849"/>
              <a:gd name="connsiteX11" fmla="*/ 576079 w 4595630"/>
              <a:gd name="connsiteY11" fmla="*/ 172399 h 1978849"/>
              <a:gd name="connsiteX12" fmla="*/ 842779 w 4595630"/>
              <a:gd name="connsiteY12" fmla="*/ 96199 h 1978849"/>
              <a:gd name="connsiteX13" fmla="*/ 1350779 w 4595630"/>
              <a:gd name="connsiteY13" fmla="*/ 29524 h 1978849"/>
              <a:gd name="connsiteX14" fmla="*/ 1896879 w 4595630"/>
              <a:gd name="connsiteY14" fmla="*/ 4124 h 1978849"/>
              <a:gd name="connsiteX15" fmla="*/ 2550929 w 4595630"/>
              <a:gd name="connsiteY15" fmla="*/ 949 h 1978849"/>
              <a:gd name="connsiteX16" fmla="*/ 3214504 w 4595630"/>
              <a:gd name="connsiteY16" fmla="*/ 13649 h 1978849"/>
              <a:gd name="connsiteX17" fmla="*/ 3522479 w 4595630"/>
              <a:gd name="connsiteY17" fmla="*/ 29524 h 1978849"/>
              <a:gd name="connsiteX18" fmla="*/ 3884429 w 4595630"/>
              <a:gd name="connsiteY18" fmla="*/ 86674 h 1978849"/>
              <a:gd name="connsiteX19" fmla="*/ 4106679 w 4595630"/>
              <a:gd name="connsiteY19" fmla="*/ 140649 h 1978849"/>
              <a:gd name="connsiteX20" fmla="*/ 4220979 w 4595630"/>
              <a:gd name="connsiteY20" fmla="*/ 194624 h 1978849"/>
              <a:gd name="connsiteX21" fmla="*/ 4195579 w 4595630"/>
              <a:gd name="connsiteY21" fmla="*/ 248599 h 1978849"/>
              <a:gd name="connsiteX22" fmla="*/ 4017779 w 4595630"/>
              <a:gd name="connsiteY22" fmla="*/ 289874 h 1978849"/>
              <a:gd name="connsiteX23" fmla="*/ 3741554 w 4595630"/>
              <a:gd name="connsiteY23" fmla="*/ 324799 h 1978849"/>
              <a:gd name="connsiteX24" fmla="*/ 3430404 w 4595630"/>
              <a:gd name="connsiteY24" fmla="*/ 340674 h 1978849"/>
              <a:gd name="connsiteX25" fmla="*/ 3405004 w 4595630"/>
              <a:gd name="connsiteY25" fmla="*/ 416874 h 1978849"/>
              <a:gd name="connsiteX26" fmla="*/ 3446279 w 4595630"/>
              <a:gd name="connsiteY26" fmla="*/ 578799 h 1978849"/>
              <a:gd name="connsiteX27" fmla="*/ 3512954 w 4595630"/>
              <a:gd name="connsiteY27" fmla="*/ 705799 h 1978849"/>
              <a:gd name="connsiteX28" fmla="*/ 3643129 w 4595630"/>
              <a:gd name="connsiteY28" fmla="*/ 877249 h 1978849"/>
              <a:gd name="connsiteX29" fmla="*/ 3811404 w 4595630"/>
              <a:gd name="connsiteY29" fmla="*/ 994724 h 1978849"/>
              <a:gd name="connsiteX30" fmla="*/ 4024129 w 4595630"/>
              <a:gd name="connsiteY30" fmla="*/ 1061399 h 1978849"/>
              <a:gd name="connsiteX31" fmla="*/ 4220979 w 4595630"/>
              <a:gd name="connsiteY31" fmla="*/ 1112199 h 1978849"/>
              <a:gd name="connsiteX32" fmla="*/ 4367029 w 4595630"/>
              <a:gd name="connsiteY32" fmla="*/ 1140774 h 1978849"/>
              <a:gd name="connsiteX33" fmla="*/ 4379729 w 4595630"/>
              <a:gd name="connsiteY33" fmla="*/ 1147124 h 1978849"/>
              <a:gd name="connsiteX34" fmla="*/ 4595629 w 4595630"/>
              <a:gd name="connsiteY34" fmla="*/ 1315399 h 1978849"/>
              <a:gd name="connsiteX35" fmla="*/ 3995554 w 4595630"/>
              <a:gd name="connsiteY35" fmla="*/ 1829749 h 1978849"/>
              <a:gd name="connsiteX36" fmla="*/ 1725429 w 4595630"/>
              <a:gd name="connsiteY36" fmla="*/ 1972624 h 1978849"/>
              <a:gd name="connsiteX37" fmla="*/ 115704 w 4595630"/>
              <a:gd name="connsiteY37" fmla="*/ 1670999 h 1978849"/>
              <a:gd name="connsiteX38" fmla="*/ 52204 w 4595630"/>
              <a:gd name="connsiteY38" fmla="*/ 1261424 h 1978849"/>
              <a:gd name="connsiteX39" fmla="*/ 522104 w 4595630"/>
              <a:gd name="connsiteY39" fmla="*/ 1150299 h 1978849"/>
              <a:gd name="connsiteX0" fmla="*/ 593939 w 4667465"/>
              <a:gd name="connsiteY0" fmla="*/ 1150299 h 1978849"/>
              <a:gd name="connsiteX1" fmla="*/ 841589 w 4667465"/>
              <a:gd name="connsiteY1" fmla="*/ 1093149 h 1978849"/>
              <a:gd name="connsiteX2" fmla="*/ 1076539 w 4667465"/>
              <a:gd name="connsiteY2" fmla="*/ 988374 h 1978849"/>
              <a:gd name="connsiteX3" fmla="*/ 1181314 w 4667465"/>
              <a:gd name="connsiteY3" fmla="*/ 867724 h 1978849"/>
              <a:gd name="connsiteX4" fmla="*/ 1314664 w 4667465"/>
              <a:gd name="connsiteY4" fmla="*/ 689924 h 1978849"/>
              <a:gd name="connsiteX5" fmla="*/ 1400389 w 4667465"/>
              <a:gd name="connsiteY5" fmla="*/ 458149 h 1978849"/>
              <a:gd name="connsiteX6" fmla="*/ 1374989 w 4667465"/>
              <a:gd name="connsiteY6" fmla="*/ 353374 h 1978849"/>
              <a:gd name="connsiteX7" fmla="*/ 1019389 w 4667465"/>
              <a:gd name="connsiteY7" fmla="*/ 327974 h 1978849"/>
              <a:gd name="connsiteX8" fmla="*/ 886039 w 4667465"/>
              <a:gd name="connsiteY8" fmla="*/ 315274 h 1978849"/>
              <a:gd name="connsiteX9" fmla="*/ 666964 w 4667465"/>
              <a:gd name="connsiteY9" fmla="*/ 277174 h 1978849"/>
              <a:gd name="connsiteX10" fmla="*/ 581239 w 4667465"/>
              <a:gd name="connsiteY10" fmla="*/ 229549 h 1978849"/>
              <a:gd name="connsiteX11" fmla="*/ 647914 w 4667465"/>
              <a:gd name="connsiteY11" fmla="*/ 172399 h 1978849"/>
              <a:gd name="connsiteX12" fmla="*/ 914614 w 4667465"/>
              <a:gd name="connsiteY12" fmla="*/ 96199 h 1978849"/>
              <a:gd name="connsiteX13" fmla="*/ 1422614 w 4667465"/>
              <a:gd name="connsiteY13" fmla="*/ 29524 h 1978849"/>
              <a:gd name="connsiteX14" fmla="*/ 1968714 w 4667465"/>
              <a:gd name="connsiteY14" fmla="*/ 4124 h 1978849"/>
              <a:gd name="connsiteX15" fmla="*/ 2622764 w 4667465"/>
              <a:gd name="connsiteY15" fmla="*/ 949 h 1978849"/>
              <a:gd name="connsiteX16" fmla="*/ 3286339 w 4667465"/>
              <a:gd name="connsiteY16" fmla="*/ 13649 h 1978849"/>
              <a:gd name="connsiteX17" fmla="*/ 3594314 w 4667465"/>
              <a:gd name="connsiteY17" fmla="*/ 29524 h 1978849"/>
              <a:gd name="connsiteX18" fmla="*/ 3956264 w 4667465"/>
              <a:gd name="connsiteY18" fmla="*/ 86674 h 1978849"/>
              <a:gd name="connsiteX19" fmla="*/ 4178514 w 4667465"/>
              <a:gd name="connsiteY19" fmla="*/ 140649 h 1978849"/>
              <a:gd name="connsiteX20" fmla="*/ 4292814 w 4667465"/>
              <a:gd name="connsiteY20" fmla="*/ 194624 h 1978849"/>
              <a:gd name="connsiteX21" fmla="*/ 4267414 w 4667465"/>
              <a:gd name="connsiteY21" fmla="*/ 248599 h 1978849"/>
              <a:gd name="connsiteX22" fmla="*/ 4089614 w 4667465"/>
              <a:gd name="connsiteY22" fmla="*/ 289874 h 1978849"/>
              <a:gd name="connsiteX23" fmla="*/ 3813389 w 4667465"/>
              <a:gd name="connsiteY23" fmla="*/ 324799 h 1978849"/>
              <a:gd name="connsiteX24" fmla="*/ 3502239 w 4667465"/>
              <a:gd name="connsiteY24" fmla="*/ 340674 h 1978849"/>
              <a:gd name="connsiteX25" fmla="*/ 3476839 w 4667465"/>
              <a:gd name="connsiteY25" fmla="*/ 416874 h 1978849"/>
              <a:gd name="connsiteX26" fmla="*/ 3518114 w 4667465"/>
              <a:gd name="connsiteY26" fmla="*/ 578799 h 1978849"/>
              <a:gd name="connsiteX27" fmla="*/ 3584789 w 4667465"/>
              <a:gd name="connsiteY27" fmla="*/ 705799 h 1978849"/>
              <a:gd name="connsiteX28" fmla="*/ 3714964 w 4667465"/>
              <a:gd name="connsiteY28" fmla="*/ 877249 h 1978849"/>
              <a:gd name="connsiteX29" fmla="*/ 3883239 w 4667465"/>
              <a:gd name="connsiteY29" fmla="*/ 994724 h 1978849"/>
              <a:gd name="connsiteX30" fmla="*/ 4095964 w 4667465"/>
              <a:gd name="connsiteY30" fmla="*/ 1061399 h 1978849"/>
              <a:gd name="connsiteX31" fmla="*/ 4292814 w 4667465"/>
              <a:gd name="connsiteY31" fmla="*/ 1112199 h 1978849"/>
              <a:gd name="connsiteX32" fmla="*/ 4438864 w 4667465"/>
              <a:gd name="connsiteY32" fmla="*/ 1140774 h 1978849"/>
              <a:gd name="connsiteX33" fmla="*/ 4451564 w 4667465"/>
              <a:gd name="connsiteY33" fmla="*/ 1147124 h 1978849"/>
              <a:gd name="connsiteX34" fmla="*/ 4667464 w 4667465"/>
              <a:gd name="connsiteY34" fmla="*/ 1315399 h 1978849"/>
              <a:gd name="connsiteX35" fmla="*/ 4067389 w 4667465"/>
              <a:gd name="connsiteY35" fmla="*/ 1829749 h 1978849"/>
              <a:gd name="connsiteX36" fmla="*/ 1797264 w 4667465"/>
              <a:gd name="connsiteY36" fmla="*/ 1972624 h 1978849"/>
              <a:gd name="connsiteX37" fmla="*/ 187539 w 4667465"/>
              <a:gd name="connsiteY37" fmla="*/ 1670999 h 1978849"/>
              <a:gd name="connsiteX38" fmla="*/ 124039 w 4667465"/>
              <a:gd name="connsiteY38" fmla="*/ 1261424 h 1978849"/>
              <a:gd name="connsiteX39" fmla="*/ 593939 w 4667465"/>
              <a:gd name="connsiteY39" fmla="*/ 1150299 h 1978849"/>
              <a:gd name="connsiteX0" fmla="*/ 538100 w 4611626"/>
              <a:gd name="connsiteY0" fmla="*/ 1150299 h 1978849"/>
              <a:gd name="connsiteX1" fmla="*/ 785750 w 4611626"/>
              <a:gd name="connsiteY1" fmla="*/ 1093149 h 1978849"/>
              <a:gd name="connsiteX2" fmla="*/ 1020700 w 4611626"/>
              <a:gd name="connsiteY2" fmla="*/ 988374 h 1978849"/>
              <a:gd name="connsiteX3" fmla="*/ 1125475 w 4611626"/>
              <a:gd name="connsiteY3" fmla="*/ 867724 h 1978849"/>
              <a:gd name="connsiteX4" fmla="*/ 1258825 w 4611626"/>
              <a:gd name="connsiteY4" fmla="*/ 689924 h 1978849"/>
              <a:gd name="connsiteX5" fmla="*/ 1344550 w 4611626"/>
              <a:gd name="connsiteY5" fmla="*/ 458149 h 1978849"/>
              <a:gd name="connsiteX6" fmla="*/ 1319150 w 4611626"/>
              <a:gd name="connsiteY6" fmla="*/ 353374 h 1978849"/>
              <a:gd name="connsiteX7" fmla="*/ 963550 w 4611626"/>
              <a:gd name="connsiteY7" fmla="*/ 327974 h 1978849"/>
              <a:gd name="connsiteX8" fmla="*/ 830200 w 4611626"/>
              <a:gd name="connsiteY8" fmla="*/ 315274 h 1978849"/>
              <a:gd name="connsiteX9" fmla="*/ 611125 w 4611626"/>
              <a:gd name="connsiteY9" fmla="*/ 277174 h 1978849"/>
              <a:gd name="connsiteX10" fmla="*/ 525400 w 4611626"/>
              <a:gd name="connsiteY10" fmla="*/ 229549 h 1978849"/>
              <a:gd name="connsiteX11" fmla="*/ 592075 w 4611626"/>
              <a:gd name="connsiteY11" fmla="*/ 172399 h 1978849"/>
              <a:gd name="connsiteX12" fmla="*/ 858775 w 4611626"/>
              <a:gd name="connsiteY12" fmla="*/ 96199 h 1978849"/>
              <a:gd name="connsiteX13" fmla="*/ 1366775 w 4611626"/>
              <a:gd name="connsiteY13" fmla="*/ 29524 h 1978849"/>
              <a:gd name="connsiteX14" fmla="*/ 1912875 w 4611626"/>
              <a:gd name="connsiteY14" fmla="*/ 4124 h 1978849"/>
              <a:gd name="connsiteX15" fmla="*/ 2566925 w 4611626"/>
              <a:gd name="connsiteY15" fmla="*/ 949 h 1978849"/>
              <a:gd name="connsiteX16" fmla="*/ 3230500 w 4611626"/>
              <a:gd name="connsiteY16" fmla="*/ 13649 h 1978849"/>
              <a:gd name="connsiteX17" fmla="*/ 3538475 w 4611626"/>
              <a:gd name="connsiteY17" fmla="*/ 29524 h 1978849"/>
              <a:gd name="connsiteX18" fmla="*/ 3900425 w 4611626"/>
              <a:gd name="connsiteY18" fmla="*/ 86674 h 1978849"/>
              <a:gd name="connsiteX19" fmla="*/ 4122675 w 4611626"/>
              <a:gd name="connsiteY19" fmla="*/ 140649 h 1978849"/>
              <a:gd name="connsiteX20" fmla="*/ 4236975 w 4611626"/>
              <a:gd name="connsiteY20" fmla="*/ 194624 h 1978849"/>
              <a:gd name="connsiteX21" fmla="*/ 4211575 w 4611626"/>
              <a:gd name="connsiteY21" fmla="*/ 248599 h 1978849"/>
              <a:gd name="connsiteX22" fmla="*/ 4033775 w 4611626"/>
              <a:gd name="connsiteY22" fmla="*/ 289874 h 1978849"/>
              <a:gd name="connsiteX23" fmla="*/ 3757550 w 4611626"/>
              <a:gd name="connsiteY23" fmla="*/ 324799 h 1978849"/>
              <a:gd name="connsiteX24" fmla="*/ 3446400 w 4611626"/>
              <a:gd name="connsiteY24" fmla="*/ 340674 h 1978849"/>
              <a:gd name="connsiteX25" fmla="*/ 3421000 w 4611626"/>
              <a:gd name="connsiteY25" fmla="*/ 416874 h 1978849"/>
              <a:gd name="connsiteX26" fmla="*/ 3462275 w 4611626"/>
              <a:gd name="connsiteY26" fmla="*/ 578799 h 1978849"/>
              <a:gd name="connsiteX27" fmla="*/ 3528950 w 4611626"/>
              <a:gd name="connsiteY27" fmla="*/ 705799 h 1978849"/>
              <a:gd name="connsiteX28" fmla="*/ 3659125 w 4611626"/>
              <a:gd name="connsiteY28" fmla="*/ 877249 h 1978849"/>
              <a:gd name="connsiteX29" fmla="*/ 3827400 w 4611626"/>
              <a:gd name="connsiteY29" fmla="*/ 994724 h 1978849"/>
              <a:gd name="connsiteX30" fmla="*/ 4040125 w 4611626"/>
              <a:gd name="connsiteY30" fmla="*/ 1061399 h 1978849"/>
              <a:gd name="connsiteX31" fmla="*/ 4236975 w 4611626"/>
              <a:gd name="connsiteY31" fmla="*/ 1112199 h 1978849"/>
              <a:gd name="connsiteX32" fmla="*/ 4383025 w 4611626"/>
              <a:gd name="connsiteY32" fmla="*/ 1140774 h 1978849"/>
              <a:gd name="connsiteX33" fmla="*/ 4395725 w 4611626"/>
              <a:gd name="connsiteY33" fmla="*/ 1147124 h 1978849"/>
              <a:gd name="connsiteX34" fmla="*/ 4611625 w 4611626"/>
              <a:gd name="connsiteY34" fmla="*/ 1315399 h 1978849"/>
              <a:gd name="connsiteX35" fmla="*/ 4011550 w 4611626"/>
              <a:gd name="connsiteY35" fmla="*/ 1829749 h 1978849"/>
              <a:gd name="connsiteX36" fmla="*/ 1741425 w 4611626"/>
              <a:gd name="connsiteY36" fmla="*/ 1972624 h 1978849"/>
              <a:gd name="connsiteX37" fmla="*/ 131700 w 4611626"/>
              <a:gd name="connsiteY37" fmla="*/ 1670999 h 1978849"/>
              <a:gd name="connsiteX38" fmla="*/ 68200 w 4611626"/>
              <a:gd name="connsiteY38" fmla="*/ 1261424 h 1978849"/>
              <a:gd name="connsiteX39" fmla="*/ 538100 w 4611626"/>
              <a:gd name="connsiteY39" fmla="*/ 1150299 h 1978849"/>
              <a:gd name="connsiteX0" fmla="*/ 538100 w 4611626"/>
              <a:gd name="connsiteY0" fmla="*/ 1150299 h 1978849"/>
              <a:gd name="connsiteX1" fmla="*/ 785750 w 4611626"/>
              <a:gd name="connsiteY1" fmla="*/ 1093149 h 1978849"/>
              <a:gd name="connsiteX2" fmla="*/ 1020700 w 4611626"/>
              <a:gd name="connsiteY2" fmla="*/ 988374 h 1978849"/>
              <a:gd name="connsiteX3" fmla="*/ 1125475 w 4611626"/>
              <a:gd name="connsiteY3" fmla="*/ 867724 h 1978849"/>
              <a:gd name="connsiteX4" fmla="*/ 1258825 w 4611626"/>
              <a:gd name="connsiteY4" fmla="*/ 689924 h 1978849"/>
              <a:gd name="connsiteX5" fmla="*/ 1344550 w 4611626"/>
              <a:gd name="connsiteY5" fmla="*/ 458149 h 1978849"/>
              <a:gd name="connsiteX6" fmla="*/ 1319150 w 4611626"/>
              <a:gd name="connsiteY6" fmla="*/ 353374 h 1978849"/>
              <a:gd name="connsiteX7" fmla="*/ 963550 w 4611626"/>
              <a:gd name="connsiteY7" fmla="*/ 327974 h 1978849"/>
              <a:gd name="connsiteX8" fmla="*/ 830200 w 4611626"/>
              <a:gd name="connsiteY8" fmla="*/ 315274 h 1978849"/>
              <a:gd name="connsiteX9" fmla="*/ 611125 w 4611626"/>
              <a:gd name="connsiteY9" fmla="*/ 277174 h 1978849"/>
              <a:gd name="connsiteX10" fmla="*/ 525400 w 4611626"/>
              <a:gd name="connsiteY10" fmla="*/ 229549 h 1978849"/>
              <a:gd name="connsiteX11" fmla="*/ 592075 w 4611626"/>
              <a:gd name="connsiteY11" fmla="*/ 172399 h 1978849"/>
              <a:gd name="connsiteX12" fmla="*/ 858775 w 4611626"/>
              <a:gd name="connsiteY12" fmla="*/ 96199 h 1978849"/>
              <a:gd name="connsiteX13" fmla="*/ 1366775 w 4611626"/>
              <a:gd name="connsiteY13" fmla="*/ 29524 h 1978849"/>
              <a:gd name="connsiteX14" fmla="*/ 1912875 w 4611626"/>
              <a:gd name="connsiteY14" fmla="*/ 4124 h 1978849"/>
              <a:gd name="connsiteX15" fmla="*/ 2566925 w 4611626"/>
              <a:gd name="connsiteY15" fmla="*/ 949 h 1978849"/>
              <a:gd name="connsiteX16" fmla="*/ 3230500 w 4611626"/>
              <a:gd name="connsiteY16" fmla="*/ 13649 h 1978849"/>
              <a:gd name="connsiteX17" fmla="*/ 3538475 w 4611626"/>
              <a:gd name="connsiteY17" fmla="*/ 29524 h 1978849"/>
              <a:gd name="connsiteX18" fmla="*/ 3900425 w 4611626"/>
              <a:gd name="connsiteY18" fmla="*/ 86674 h 1978849"/>
              <a:gd name="connsiteX19" fmla="*/ 4122675 w 4611626"/>
              <a:gd name="connsiteY19" fmla="*/ 140649 h 1978849"/>
              <a:gd name="connsiteX20" fmla="*/ 4236975 w 4611626"/>
              <a:gd name="connsiteY20" fmla="*/ 194624 h 1978849"/>
              <a:gd name="connsiteX21" fmla="*/ 4211575 w 4611626"/>
              <a:gd name="connsiteY21" fmla="*/ 248599 h 1978849"/>
              <a:gd name="connsiteX22" fmla="*/ 4033775 w 4611626"/>
              <a:gd name="connsiteY22" fmla="*/ 289874 h 1978849"/>
              <a:gd name="connsiteX23" fmla="*/ 3757550 w 4611626"/>
              <a:gd name="connsiteY23" fmla="*/ 324799 h 1978849"/>
              <a:gd name="connsiteX24" fmla="*/ 3446400 w 4611626"/>
              <a:gd name="connsiteY24" fmla="*/ 340674 h 1978849"/>
              <a:gd name="connsiteX25" fmla="*/ 3421000 w 4611626"/>
              <a:gd name="connsiteY25" fmla="*/ 416874 h 1978849"/>
              <a:gd name="connsiteX26" fmla="*/ 3462275 w 4611626"/>
              <a:gd name="connsiteY26" fmla="*/ 578799 h 1978849"/>
              <a:gd name="connsiteX27" fmla="*/ 3528950 w 4611626"/>
              <a:gd name="connsiteY27" fmla="*/ 705799 h 1978849"/>
              <a:gd name="connsiteX28" fmla="*/ 3659125 w 4611626"/>
              <a:gd name="connsiteY28" fmla="*/ 877249 h 1978849"/>
              <a:gd name="connsiteX29" fmla="*/ 3827400 w 4611626"/>
              <a:gd name="connsiteY29" fmla="*/ 994724 h 1978849"/>
              <a:gd name="connsiteX30" fmla="*/ 4040125 w 4611626"/>
              <a:gd name="connsiteY30" fmla="*/ 1061399 h 1978849"/>
              <a:gd name="connsiteX31" fmla="*/ 4236975 w 4611626"/>
              <a:gd name="connsiteY31" fmla="*/ 1112199 h 1978849"/>
              <a:gd name="connsiteX32" fmla="*/ 4383025 w 4611626"/>
              <a:gd name="connsiteY32" fmla="*/ 1140774 h 1978849"/>
              <a:gd name="connsiteX33" fmla="*/ 4395725 w 4611626"/>
              <a:gd name="connsiteY33" fmla="*/ 1147124 h 1978849"/>
              <a:gd name="connsiteX34" fmla="*/ 4611625 w 4611626"/>
              <a:gd name="connsiteY34" fmla="*/ 1315399 h 1978849"/>
              <a:gd name="connsiteX35" fmla="*/ 4011550 w 4611626"/>
              <a:gd name="connsiteY35" fmla="*/ 1829749 h 1978849"/>
              <a:gd name="connsiteX36" fmla="*/ 1741425 w 4611626"/>
              <a:gd name="connsiteY36" fmla="*/ 1972624 h 1978849"/>
              <a:gd name="connsiteX37" fmla="*/ 131700 w 4611626"/>
              <a:gd name="connsiteY37" fmla="*/ 1670999 h 1978849"/>
              <a:gd name="connsiteX38" fmla="*/ 68200 w 4611626"/>
              <a:gd name="connsiteY38" fmla="*/ 1286824 h 1978849"/>
              <a:gd name="connsiteX39" fmla="*/ 538100 w 4611626"/>
              <a:gd name="connsiteY39" fmla="*/ 1150299 h 1978849"/>
              <a:gd name="connsiteX0" fmla="*/ 538100 w 4611626"/>
              <a:gd name="connsiteY0" fmla="*/ 1150299 h 1978849"/>
              <a:gd name="connsiteX1" fmla="*/ 785750 w 4611626"/>
              <a:gd name="connsiteY1" fmla="*/ 1093149 h 1978849"/>
              <a:gd name="connsiteX2" fmla="*/ 1020700 w 4611626"/>
              <a:gd name="connsiteY2" fmla="*/ 988374 h 1978849"/>
              <a:gd name="connsiteX3" fmla="*/ 1125475 w 4611626"/>
              <a:gd name="connsiteY3" fmla="*/ 867724 h 1978849"/>
              <a:gd name="connsiteX4" fmla="*/ 1258825 w 4611626"/>
              <a:gd name="connsiteY4" fmla="*/ 689924 h 1978849"/>
              <a:gd name="connsiteX5" fmla="*/ 1344550 w 4611626"/>
              <a:gd name="connsiteY5" fmla="*/ 458149 h 1978849"/>
              <a:gd name="connsiteX6" fmla="*/ 1319150 w 4611626"/>
              <a:gd name="connsiteY6" fmla="*/ 353374 h 1978849"/>
              <a:gd name="connsiteX7" fmla="*/ 963550 w 4611626"/>
              <a:gd name="connsiteY7" fmla="*/ 327974 h 1978849"/>
              <a:gd name="connsiteX8" fmla="*/ 830200 w 4611626"/>
              <a:gd name="connsiteY8" fmla="*/ 315274 h 1978849"/>
              <a:gd name="connsiteX9" fmla="*/ 611125 w 4611626"/>
              <a:gd name="connsiteY9" fmla="*/ 277174 h 1978849"/>
              <a:gd name="connsiteX10" fmla="*/ 525400 w 4611626"/>
              <a:gd name="connsiteY10" fmla="*/ 229549 h 1978849"/>
              <a:gd name="connsiteX11" fmla="*/ 592075 w 4611626"/>
              <a:gd name="connsiteY11" fmla="*/ 172399 h 1978849"/>
              <a:gd name="connsiteX12" fmla="*/ 858775 w 4611626"/>
              <a:gd name="connsiteY12" fmla="*/ 96199 h 1978849"/>
              <a:gd name="connsiteX13" fmla="*/ 1366775 w 4611626"/>
              <a:gd name="connsiteY13" fmla="*/ 29524 h 1978849"/>
              <a:gd name="connsiteX14" fmla="*/ 1912875 w 4611626"/>
              <a:gd name="connsiteY14" fmla="*/ 4124 h 1978849"/>
              <a:gd name="connsiteX15" fmla="*/ 2566925 w 4611626"/>
              <a:gd name="connsiteY15" fmla="*/ 949 h 1978849"/>
              <a:gd name="connsiteX16" fmla="*/ 3230500 w 4611626"/>
              <a:gd name="connsiteY16" fmla="*/ 13649 h 1978849"/>
              <a:gd name="connsiteX17" fmla="*/ 3538475 w 4611626"/>
              <a:gd name="connsiteY17" fmla="*/ 29524 h 1978849"/>
              <a:gd name="connsiteX18" fmla="*/ 3900425 w 4611626"/>
              <a:gd name="connsiteY18" fmla="*/ 86674 h 1978849"/>
              <a:gd name="connsiteX19" fmla="*/ 4122675 w 4611626"/>
              <a:gd name="connsiteY19" fmla="*/ 140649 h 1978849"/>
              <a:gd name="connsiteX20" fmla="*/ 4236975 w 4611626"/>
              <a:gd name="connsiteY20" fmla="*/ 194624 h 1978849"/>
              <a:gd name="connsiteX21" fmla="*/ 4211575 w 4611626"/>
              <a:gd name="connsiteY21" fmla="*/ 248599 h 1978849"/>
              <a:gd name="connsiteX22" fmla="*/ 4033775 w 4611626"/>
              <a:gd name="connsiteY22" fmla="*/ 289874 h 1978849"/>
              <a:gd name="connsiteX23" fmla="*/ 3757550 w 4611626"/>
              <a:gd name="connsiteY23" fmla="*/ 324799 h 1978849"/>
              <a:gd name="connsiteX24" fmla="*/ 3446400 w 4611626"/>
              <a:gd name="connsiteY24" fmla="*/ 340674 h 1978849"/>
              <a:gd name="connsiteX25" fmla="*/ 3421000 w 4611626"/>
              <a:gd name="connsiteY25" fmla="*/ 416874 h 1978849"/>
              <a:gd name="connsiteX26" fmla="*/ 3462275 w 4611626"/>
              <a:gd name="connsiteY26" fmla="*/ 578799 h 1978849"/>
              <a:gd name="connsiteX27" fmla="*/ 3528950 w 4611626"/>
              <a:gd name="connsiteY27" fmla="*/ 705799 h 1978849"/>
              <a:gd name="connsiteX28" fmla="*/ 3659125 w 4611626"/>
              <a:gd name="connsiteY28" fmla="*/ 877249 h 1978849"/>
              <a:gd name="connsiteX29" fmla="*/ 3827400 w 4611626"/>
              <a:gd name="connsiteY29" fmla="*/ 994724 h 1978849"/>
              <a:gd name="connsiteX30" fmla="*/ 4040125 w 4611626"/>
              <a:gd name="connsiteY30" fmla="*/ 1061399 h 1978849"/>
              <a:gd name="connsiteX31" fmla="*/ 4236975 w 4611626"/>
              <a:gd name="connsiteY31" fmla="*/ 1112199 h 1978849"/>
              <a:gd name="connsiteX32" fmla="*/ 4383025 w 4611626"/>
              <a:gd name="connsiteY32" fmla="*/ 1140774 h 1978849"/>
              <a:gd name="connsiteX33" fmla="*/ 4395725 w 4611626"/>
              <a:gd name="connsiteY33" fmla="*/ 1147124 h 1978849"/>
              <a:gd name="connsiteX34" fmla="*/ 4611625 w 4611626"/>
              <a:gd name="connsiteY34" fmla="*/ 1315399 h 1978849"/>
              <a:gd name="connsiteX35" fmla="*/ 4011550 w 4611626"/>
              <a:gd name="connsiteY35" fmla="*/ 1829749 h 1978849"/>
              <a:gd name="connsiteX36" fmla="*/ 1741425 w 4611626"/>
              <a:gd name="connsiteY36" fmla="*/ 1972624 h 1978849"/>
              <a:gd name="connsiteX37" fmla="*/ 131700 w 4611626"/>
              <a:gd name="connsiteY37" fmla="*/ 1670999 h 1978849"/>
              <a:gd name="connsiteX38" fmla="*/ 68200 w 4611626"/>
              <a:gd name="connsiteY38" fmla="*/ 1286824 h 1978849"/>
              <a:gd name="connsiteX39" fmla="*/ 538100 w 4611626"/>
              <a:gd name="connsiteY39" fmla="*/ 1150299 h 1978849"/>
              <a:gd name="connsiteX0" fmla="*/ 543772 w 4617298"/>
              <a:gd name="connsiteY0" fmla="*/ 1150299 h 1978849"/>
              <a:gd name="connsiteX1" fmla="*/ 791422 w 4617298"/>
              <a:gd name="connsiteY1" fmla="*/ 1093149 h 1978849"/>
              <a:gd name="connsiteX2" fmla="*/ 1026372 w 4617298"/>
              <a:gd name="connsiteY2" fmla="*/ 988374 h 1978849"/>
              <a:gd name="connsiteX3" fmla="*/ 1131147 w 4617298"/>
              <a:gd name="connsiteY3" fmla="*/ 867724 h 1978849"/>
              <a:gd name="connsiteX4" fmla="*/ 1264497 w 4617298"/>
              <a:gd name="connsiteY4" fmla="*/ 689924 h 1978849"/>
              <a:gd name="connsiteX5" fmla="*/ 1350222 w 4617298"/>
              <a:gd name="connsiteY5" fmla="*/ 458149 h 1978849"/>
              <a:gd name="connsiteX6" fmla="*/ 1324822 w 4617298"/>
              <a:gd name="connsiteY6" fmla="*/ 353374 h 1978849"/>
              <a:gd name="connsiteX7" fmla="*/ 969222 w 4617298"/>
              <a:gd name="connsiteY7" fmla="*/ 327974 h 1978849"/>
              <a:gd name="connsiteX8" fmla="*/ 835872 w 4617298"/>
              <a:gd name="connsiteY8" fmla="*/ 315274 h 1978849"/>
              <a:gd name="connsiteX9" fmla="*/ 616797 w 4617298"/>
              <a:gd name="connsiteY9" fmla="*/ 277174 h 1978849"/>
              <a:gd name="connsiteX10" fmla="*/ 531072 w 4617298"/>
              <a:gd name="connsiteY10" fmla="*/ 229549 h 1978849"/>
              <a:gd name="connsiteX11" fmla="*/ 597747 w 4617298"/>
              <a:gd name="connsiteY11" fmla="*/ 172399 h 1978849"/>
              <a:gd name="connsiteX12" fmla="*/ 864447 w 4617298"/>
              <a:gd name="connsiteY12" fmla="*/ 96199 h 1978849"/>
              <a:gd name="connsiteX13" fmla="*/ 1372447 w 4617298"/>
              <a:gd name="connsiteY13" fmla="*/ 29524 h 1978849"/>
              <a:gd name="connsiteX14" fmla="*/ 1918547 w 4617298"/>
              <a:gd name="connsiteY14" fmla="*/ 4124 h 1978849"/>
              <a:gd name="connsiteX15" fmla="*/ 2572597 w 4617298"/>
              <a:gd name="connsiteY15" fmla="*/ 949 h 1978849"/>
              <a:gd name="connsiteX16" fmla="*/ 3236172 w 4617298"/>
              <a:gd name="connsiteY16" fmla="*/ 13649 h 1978849"/>
              <a:gd name="connsiteX17" fmla="*/ 3544147 w 4617298"/>
              <a:gd name="connsiteY17" fmla="*/ 29524 h 1978849"/>
              <a:gd name="connsiteX18" fmla="*/ 3906097 w 4617298"/>
              <a:gd name="connsiteY18" fmla="*/ 86674 h 1978849"/>
              <a:gd name="connsiteX19" fmla="*/ 4128347 w 4617298"/>
              <a:gd name="connsiteY19" fmla="*/ 140649 h 1978849"/>
              <a:gd name="connsiteX20" fmla="*/ 4242647 w 4617298"/>
              <a:gd name="connsiteY20" fmla="*/ 194624 h 1978849"/>
              <a:gd name="connsiteX21" fmla="*/ 4217247 w 4617298"/>
              <a:gd name="connsiteY21" fmla="*/ 248599 h 1978849"/>
              <a:gd name="connsiteX22" fmla="*/ 4039447 w 4617298"/>
              <a:gd name="connsiteY22" fmla="*/ 289874 h 1978849"/>
              <a:gd name="connsiteX23" fmla="*/ 3763222 w 4617298"/>
              <a:gd name="connsiteY23" fmla="*/ 324799 h 1978849"/>
              <a:gd name="connsiteX24" fmla="*/ 3452072 w 4617298"/>
              <a:gd name="connsiteY24" fmla="*/ 340674 h 1978849"/>
              <a:gd name="connsiteX25" fmla="*/ 3426672 w 4617298"/>
              <a:gd name="connsiteY25" fmla="*/ 416874 h 1978849"/>
              <a:gd name="connsiteX26" fmla="*/ 3467947 w 4617298"/>
              <a:gd name="connsiteY26" fmla="*/ 578799 h 1978849"/>
              <a:gd name="connsiteX27" fmla="*/ 3534622 w 4617298"/>
              <a:gd name="connsiteY27" fmla="*/ 705799 h 1978849"/>
              <a:gd name="connsiteX28" fmla="*/ 3664797 w 4617298"/>
              <a:gd name="connsiteY28" fmla="*/ 877249 h 1978849"/>
              <a:gd name="connsiteX29" fmla="*/ 3833072 w 4617298"/>
              <a:gd name="connsiteY29" fmla="*/ 994724 h 1978849"/>
              <a:gd name="connsiteX30" fmla="*/ 4045797 w 4617298"/>
              <a:gd name="connsiteY30" fmla="*/ 1061399 h 1978849"/>
              <a:gd name="connsiteX31" fmla="*/ 4242647 w 4617298"/>
              <a:gd name="connsiteY31" fmla="*/ 1112199 h 1978849"/>
              <a:gd name="connsiteX32" fmla="*/ 4388697 w 4617298"/>
              <a:gd name="connsiteY32" fmla="*/ 1140774 h 1978849"/>
              <a:gd name="connsiteX33" fmla="*/ 4401397 w 4617298"/>
              <a:gd name="connsiteY33" fmla="*/ 1147124 h 1978849"/>
              <a:gd name="connsiteX34" fmla="*/ 4617297 w 4617298"/>
              <a:gd name="connsiteY34" fmla="*/ 1315399 h 1978849"/>
              <a:gd name="connsiteX35" fmla="*/ 4017222 w 4617298"/>
              <a:gd name="connsiteY35" fmla="*/ 1829749 h 1978849"/>
              <a:gd name="connsiteX36" fmla="*/ 1747097 w 4617298"/>
              <a:gd name="connsiteY36" fmla="*/ 1972624 h 1978849"/>
              <a:gd name="connsiteX37" fmla="*/ 137372 w 4617298"/>
              <a:gd name="connsiteY37" fmla="*/ 1670999 h 1978849"/>
              <a:gd name="connsiteX38" fmla="*/ 61172 w 4617298"/>
              <a:gd name="connsiteY38" fmla="*/ 1337624 h 1978849"/>
              <a:gd name="connsiteX39" fmla="*/ 543772 w 4617298"/>
              <a:gd name="connsiteY39" fmla="*/ 1150299 h 197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617298" h="1978849">
                <a:moveTo>
                  <a:pt x="543772" y="1150299"/>
                </a:moveTo>
                <a:cubicBezTo>
                  <a:pt x="665480" y="1109553"/>
                  <a:pt x="710989" y="1120136"/>
                  <a:pt x="791422" y="1093149"/>
                </a:cubicBezTo>
                <a:cubicBezTo>
                  <a:pt x="871855" y="1066162"/>
                  <a:pt x="969751" y="1025945"/>
                  <a:pt x="1026372" y="988374"/>
                </a:cubicBezTo>
                <a:cubicBezTo>
                  <a:pt x="1082993" y="950803"/>
                  <a:pt x="1091460" y="917466"/>
                  <a:pt x="1131147" y="867724"/>
                </a:cubicBezTo>
                <a:cubicBezTo>
                  <a:pt x="1170835" y="817982"/>
                  <a:pt x="1227985" y="758186"/>
                  <a:pt x="1264497" y="689924"/>
                </a:cubicBezTo>
                <a:cubicBezTo>
                  <a:pt x="1301009" y="621662"/>
                  <a:pt x="1340168" y="514241"/>
                  <a:pt x="1350222" y="458149"/>
                </a:cubicBezTo>
                <a:cubicBezTo>
                  <a:pt x="1360276" y="402057"/>
                  <a:pt x="1388322" y="375070"/>
                  <a:pt x="1324822" y="353374"/>
                </a:cubicBezTo>
                <a:cubicBezTo>
                  <a:pt x="1261322" y="331678"/>
                  <a:pt x="1050714" y="334324"/>
                  <a:pt x="969222" y="327974"/>
                </a:cubicBezTo>
                <a:cubicBezTo>
                  <a:pt x="887730" y="321624"/>
                  <a:pt x="894609" y="323741"/>
                  <a:pt x="835872" y="315274"/>
                </a:cubicBezTo>
                <a:cubicBezTo>
                  <a:pt x="777135" y="306807"/>
                  <a:pt x="667597" y="291461"/>
                  <a:pt x="616797" y="277174"/>
                </a:cubicBezTo>
                <a:cubicBezTo>
                  <a:pt x="565997" y="262887"/>
                  <a:pt x="534247" y="247012"/>
                  <a:pt x="531072" y="229549"/>
                </a:cubicBezTo>
                <a:cubicBezTo>
                  <a:pt x="527897" y="212087"/>
                  <a:pt x="542185" y="194624"/>
                  <a:pt x="597747" y="172399"/>
                </a:cubicBezTo>
                <a:cubicBezTo>
                  <a:pt x="653309" y="150174"/>
                  <a:pt x="735331" y="120011"/>
                  <a:pt x="864447" y="96199"/>
                </a:cubicBezTo>
                <a:cubicBezTo>
                  <a:pt x="993563" y="72387"/>
                  <a:pt x="1196764" y="44870"/>
                  <a:pt x="1372447" y="29524"/>
                </a:cubicBezTo>
                <a:cubicBezTo>
                  <a:pt x="1548130" y="14178"/>
                  <a:pt x="1718522" y="8886"/>
                  <a:pt x="1918547" y="4124"/>
                </a:cubicBezTo>
                <a:cubicBezTo>
                  <a:pt x="2118572" y="-639"/>
                  <a:pt x="2352993" y="-638"/>
                  <a:pt x="2572597" y="949"/>
                </a:cubicBezTo>
                <a:cubicBezTo>
                  <a:pt x="2792201" y="2536"/>
                  <a:pt x="3074247" y="8886"/>
                  <a:pt x="3236172" y="13649"/>
                </a:cubicBezTo>
                <a:cubicBezTo>
                  <a:pt x="3398097" y="18411"/>
                  <a:pt x="3432493" y="17353"/>
                  <a:pt x="3544147" y="29524"/>
                </a:cubicBezTo>
                <a:cubicBezTo>
                  <a:pt x="3655801" y="41695"/>
                  <a:pt x="3808730" y="68153"/>
                  <a:pt x="3906097" y="86674"/>
                </a:cubicBezTo>
                <a:cubicBezTo>
                  <a:pt x="4003464" y="105195"/>
                  <a:pt x="4072255" y="122657"/>
                  <a:pt x="4128347" y="140649"/>
                </a:cubicBezTo>
                <a:cubicBezTo>
                  <a:pt x="4184439" y="158641"/>
                  <a:pt x="4227830" y="176632"/>
                  <a:pt x="4242647" y="194624"/>
                </a:cubicBezTo>
                <a:cubicBezTo>
                  <a:pt x="4257464" y="212616"/>
                  <a:pt x="4251114" y="232724"/>
                  <a:pt x="4217247" y="248599"/>
                </a:cubicBezTo>
                <a:cubicBezTo>
                  <a:pt x="4183380" y="264474"/>
                  <a:pt x="4115118" y="277174"/>
                  <a:pt x="4039447" y="289874"/>
                </a:cubicBezTo>
                <a:cubicBezTo>
                  <a:pt x="3963776" y="302574"/>
                  <a:pt x="3861118" y="316332"/>
                  <a:pt x="3763222" y="324799"/>
                </a:cubicBezTo>
                <a:cubicBezTo>
                  <a:pt x="3665326" y="333266"/>
                  <a:pt x="3508164" y="325328"/>
                  <a:pt x="3452072" y="340674"/>
                </a:cubicBezTo>
                <a:cubicBezTo>
                  <a:pt x="3395980" y="356020"/>
                  <a:pt x="3424026" y="377187"/>
                  <a:pt x="3426672" y="416874"/>
                </a:cubicBezTo>
                <a:cubicBezTo>
                  <a:pt x="3429318" y="456561"/>
                  <a:pt x="3449955" y="530645"/>
                  <a:pt x="3467947" y="578799"/>
                </a:cubicBezTo>
                <a:cubicBezTo>
                  <a:pt x="3485939" y="626953"/>
                  <a:pt x="3501814" y="656057"/>
                  <a:pt x="3534622" y="705799"/>
                </a:cubicBezTo>
                <a:cubicBezTo>
                  <a:pt x="3567430" y="755541"/>
                  <a:pt x="3615055" y="829095"/>
                  <a:pt x="3664797" y="877249"/>
                </a:cubicBezTo>
                <a:cubicBezTo>
                  <a:pt x="3714539" y="925403"/>
                  <a:pt x="3769572" y="964032"/>
                  <a:pt x="3833072" y="994724"/>
                </a:cubicBezTo>
                <a:cubicBezTo>
                  <a:pt x="3896572" y="1025416"/>
                  <a:pt x="3977535" y="1041820"/>
                  <a:pt x="4045797" y="1061399"/>
                </a:cubicBezTo>
                <a:cubicBezTo>
                  <a:pt x="4114059" y="1080978"/>
                  <a:pt x="4185497" y="1098970"/>
                  <a:pt x="4242647" y="1112199"/>
                </a:cubicBezTo>
                <a:cubicBezTo>
                  <a:pt x="4299797" y="1125428"/>
                  <a:pt x="4362239" y="1134953"/>
                  <a:pt x="4388697" y="1140774"/>
                </a:cubicBezTo>
                <a:cubicBezTo>
                  <a:pt x="4415155" y="1146595"/>
                  <a:pt x="4363297" y="1118020"/>
                  <a:pt x="4401397" y="1147124"/>
                </a:cubicBezTo>
                <a:cubicBezTo>
                  <a:pt x="4439497" y="1176228"/>
                  <a:pt x="4617826" y="1201628"/>
                  <a:pt x="4617297" y="1315399"/>
                </a:cubicBezTo>
                <a:cubicBezTo>
                  <a:pt x="4616768" y="1429170"/>
                  <a:pt x="4495589" y="1720212"/>
                  <a:pt x="4017222" y="1829749"/>
                </a:cubicBezTo>
                <a:cubicBezTo>
                  <a:pt x="3538855" y="1939287"/>
                  <a:pt x="2393739" y="1999082"/>
                  <a:pt x="1747097" y="1972624"/>
                </a:cubicBezTo>
                <a:cubicBezTo>
                  <a:pt x="1100455" y="1946166"/>
                  <a:pt x="441643" y="1701691"/>
                  <a:pt x="137372" y="1670999"/>
                </a:cubicBezTo>
                <a:cubicBezTo>
                  <a:pt x="-84349" y="1500607"/>
                  <a:pt x="18839" y="1462507"/>
                  <a:pt x="61172" y="1337624"/>
                </a:cubicBezTo>
                <a:cubicBezTo>
                  <a:pt x="103505" y="1212741"/>
                  <a:pt x="422064" y="1191045"/>
                  <a:pt x="543772" y="115029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30000"/>
                  <a:satMod val="115000"/>
                  <a:alpha val="45000"/>
                </a:schemeClr>
              </a:gs>
              <a:gs pos="100000">
                <a:schemeClr val="accent1">
                  <a:shade val="100000"/>
                  <a:satMod val="11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Gill Sans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623C54-565A-4624-B3CD-F7A35CEBE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43" y="4030912"/>
            <a:ext cx="2995486" cy="185553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95DE34E-A29F-4361-A389-CAC9A6984004}"/>
              </a:ext>
            </a:extLst>
          </p:cNvPr>
          <p:cNvGrpSpPr/>
          <p:nvPr/>
        </p:nvGrpSpPr>
        <p:grpSpPr>
          <a:xfrm>
            <a:off x="5029200" y="1574945"/>
            <a:ext cx="5605944" cy="2168381"/>
            <a:chOff x="5029200" y="1574945"/>
            <a:chExt cx="5605944" cy="216838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941705A-009D-4868-88E1-8A8682FC5DC1}"/>
                </a:ext>
              </a:extLst>
            </p:cNvPr>
            <p:cNvGrpSpPr/>
            <p:nvPr/>
          </p:nvGrpSpPr>
          <p:grpSpPr>
            <a:xfrm>
              <a:off x="5029200" y="1574945"/>
              <a:ext cx="5605944" cy="2168381"/>
              <a:chOff x="5029200" y="1574945"/>
              <a:chExt cx="5605944" cy="2168381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591ACC64-06E1-4F3F-99B2-E0005AF6FB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3666" r="1"/>
              <a:stretch/>
            </p:blipFill>
            <p:spPr>
              <a:xfrm>
                <a:off x="7499349" y="1574945"/>
                <a:ext cx="3135795" cy="2092995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0B93BED-ACCF-4F91-87F0-DB95D1913CF5}"/>
                  </a:ext>
                </a:extLst>
              </p:cNvPr>
              <p:cNvSpPr/>
              <p:nvPr/>
            </p:nvSpPr>
            <p:spPr>
              <a:xfrm>
                <a:off x="5029200" y="2981325"/>
                <a:ext cx="904875" cy="762000"/>
              </a:xfrm>
              <a:prstGeom prst="rect">
                <a:avLst/>
              </a:prstGeom>
              <a:noFill/>
              <a:ln w="15875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0CBA44A-CC99-4021-92F0-12130FC6DD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34075" y="1803400"/>
                <a:ext cx="1565275" cy="1177925"/>
              </a:xfrm>
              <a:prstGeom prst="line">
                <a:avLst/>
              </a:prstGeom>
              <a:ln w="9525"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19242AA-372E-4F7E-A16F-391AC386CB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34075" y="3590925"/>
                <a:ext cx="1565275" cy="152401"/>
              </a:xfrm>
              <a:prstGeom prst="line">
                <a:avLst/>
              </a:prstGeom>
              <a:ln w="9525"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252A0AF-249D-4914-A467-ABC860635345}"/>
                </a:ext>
              </a:extLst>
            </p:cNvPr>
            <p:cNvSpPr/>
            <p:nvPr/>
          </p:nvSpPr>
          <p:spPr>
            <a:xfrm>
              <a:off x="7607300" y="3174407"/>
              <a:ext cx="292100" cy="386604"/>
            </a:xfrm>
            <a:prstGeom prst="rect">
              <a:avLst/>
            </a:prstGeom>
            <a:solidFill>
              <a:srgbClr val="272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443F1AA-FF7E-4F36-B319-FD3BD32C3F96}"/>
              </a:ext>
            </a:extLst>
          </p:cNvPr>
          <p:cNvSpPr txBox="1"/>
          <p:nvPr/>
        </p:nvSpPr>
        <p:spPr>
          <a:xfrm>
            <a:off x="238125" y="6273546"/>
            <a:ext cx="89789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Gill Sans Light"/>
                <a:cs typeface="Gill Sans Light"/>
              </a:rPr>
              <a:t>New Journal of Physics</a:t>
            </a:r>
            <a:r>
              <a:rPr lang="en-US" sz="1400" dirty="0">
                <a:latin typeface="Gill Sans Light"/>
                <a:cs typeface="Gill Sans Light"/>
              </a:rPr>
              <a:t>, </a:t>
            </a:r>
            <a:r>
              <a:rPr lang="en-US" sz="1400" b="1" dirty="0">
                <a:latin typeface="Gill Sans Light"/>
                <a:cs typeface="Gill Sans Light"/>
              </a:rPr>
              <a:t>18</a:t>
            </a:r>
            <a:r>
              <a:rPr lang="en-US" sz="1400" dirty="0">
                <a:latin typeface="Gill Sans Light"/>
                <a:cs typeface="Gill Sans Light"/>
              </a:rPr>
              <a:t>(12):123025, 2016</a:t>
            </a:r>
          </a:p>
        </p:txBody>
      </p:sp>
    </p:spTree>
    <p:extLst>
      <p:ext uri="{BB962C8B-B14F-4D97-AF65-F5344CB8AC3E}">
        <p14:creationId xmlns:p14="http://schemas.microsoft.com/office/powerpoint/2010/main" val="215375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ight in the dark&#10;&#10;Description automatically generated with low confidence">
            <a:extLst>
              <a:ext uri="{FF2B5EF4-FFF2-40B4-BE49-F238E27FC236}">
                <a16:creationId xmlns:a16="http://schemas.microsoft.com/office/drawing/2014/main" id="{D72E2895-51CA-411E-BE5F-32A6C39F7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8" b="29182"/>
          <a:stretch/>
        </p:blipFill>
        <p:spPr>
          <a:xfrm>
            <a:off x="975139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D2E94E7A-A0E2-4A62-963C-AC45D6A852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" r="17350" b="2"/>
          <a:stretch/>
        </p:blipFill>
        <p:spPr>
          <a:xfrm>
            <a:off x="3585647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7" name="Picture 6" descr="A black circl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B85AAF71-D6AB-48E8-ADCB-E5F4C0119E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4" r="10724" b="-2"/>
          <a:stretch/>
        </p:blipFill>
        <p:spPr>
          <a:xfrm>
            <a:off x="6196155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10" name="Picture 9" descr="A picture containing green&#10;&#10;Description automatically generated">
            <a:extLst>
              <a:ext uri="{FF2B5EF4-FFF2-40B4-BE49-F238E27FC236}">
                <a16:creationId xmlns:a16="http://schemas.microsoft.com/office/drawing/2014/main" id="{A476E61D-1B17-49CA-9D51-89EE994068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1" r="11649"/>
          <a:stretch/>
        </p:blipFill>
        <p:spPr>
          <a:xfrm>
            <a:off x="8806663" y="2146853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9536D-F71A-4304-9F01-2ED3EED7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UQ-UPSaclay Quantum Science Technology Workshop 24/11/2021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75C096-AF7C-4984-B4DD-71369A0D4538}"/>
              </a:ext>
            </a:extLst>
          </p:cNvPr>
          <p:cNvSpPr txBox="1"/>
          <p:nvPr/>
        </p:nvSpPr>
        <p:spPr>
          <a:xfrm>
            <a:off x="539967" y="5128914"/>
            <a:ext cx="32700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latin typeface="Gill Sans Light"/>
                <a:cs typeface="Gill Sans Light"/>
              </a:rPr>
              <a:t>Nature Physics</a:t>
            </a:r>
            <a:r>
              <a:rPr lang="fr-FR" sz="1200" dirty="0">
                <a:latin typeface="Gill Sans Light"/>
                <a:cs typeface="Gill Sans Light"/>
              </a:rPr>
              <a:t> </a:t>
            </a:r>
            <a:r>
              <a:rPr lang="fr-FR" sz="1200" b="1" dirty="0">
                <a:latin typeface="Gill Sans Light"/>
                <a:cs typeface="Gill Sans Light"/>
              </a:rPr>
              <a:t>12</a:t>
            </a:r>
            <a:r>
              <a:rPr lang="fr-FR" sz="1200" dirty="0">
                <a:latin typeface="Gill Sans Light"/>
                <a:cs typeface="Gill Sans Light"/>
              </a:rPr>
              <a:t>, 788, 2016</a:t>
            </a:r>
          </a:p>
          <a:p>
            <a:r>
              <a:rPr lang="en-US" sz="1200" i="1" dirty="0">
                <a:latin typeface="Gill Sans Light"/>
                <a:cs typeface="Gill Sans Light"/>
              </a:rPr>
              <a:t>Physical Review X</a:t>
            </a:r>
            <a:r>
              <a:rPr lang="en-US" sz="1200" dirty="0">
                <a:latin typeface="Gill Sans Light"/>
                <a:cs typeface="Gill Sans Light"/>
              </a:rPr>
              <a:t>, </a:t>
            </a:r>
            <a:r>
              <a:rPr lang="en-US" sz="1200" b="1" dirty="0">
                <a:latin typeface="Gill Sans Light"/>
                <a:cs typeface="Gill Sans Light"/>
              </a:rPr>
              <a:t>6</a:t>
            </a:r>
            <a:r>
              <a:rPr lang="en-US" sz="1200" dirty="0">
                <a:latin typeface="Gill Sans Light"/>
                <a:cs typeface="Gill Sans Light"/>
              </a:rPr>
              <a:t>:021012, 2016 </a:t>
            </a:r>
          </a:p>
          <a:p>
            <a:r>
              <a:rPr lang="en-US" sz="1200" i="1" dirty="0">
                <a:latin typeface="Gill Sans Light"/>
                <a:cs typeface="Gill Sans Light"/>
              </a:rPr>
              <a:t>New J. Phys. </a:t>
            </a:r>
            <a:r>
              <a:rPr lang="en-US" sz="1200" b="1" dirty="0">
                <a:latin typeface="Gill Sans Light"/>
                <a:cs typeface="Gill Sans Light"/>
              </a:rPr>
              <a:t>18</a:t>
            </a:r>
            <a:r>
              <a:rPr lang="en-US" sz="1200" dirty="0">
                <a:latin typeface="Gill Sans Light"/>
                <a:cs typeface="Gill Sans Light"/>
              </a:rPr>
              <a:t>, 123025, 2016.</a:t>
            </a:r>
          </a:p>
          <a:p>
            <a:r>
              <a:rPr lang="en-US" sz="1200" i="1" dirty="0">
                <a:latin typeface="Gill Sans Light"/>
                <a:cs typeface="Gill Sans Light"/>
              </a:rPr>
              <a:t>New J. Phys. </a:t>
            </a:r>
            <a:r>
              <a:rPr lang="en-US" sz="1200" b="1" dirty="0">
                <a:latin typeface="Gill Sans Light"/>
                <a:cs typeface="Gill Sans Light"/>
              </a:rPr>
              <a:t>21</a:t>
            </a:r>
            <a:r>
              <a:rPr lang="en-US" sz="1200" dirty="0">
                <a:latin typeface="Gill Sans Light"/>
                <a:cs typeface="Gill Sans Light"/>
              </a:rPr>
              <a:t>, 053029, 2019.</a:t>
            </a:r>
          </a:p>
          <a:p>
            <a:r>
              <a:rPr lang="en-US" sz="1200" i="1" dirty="0">
                <a:latin typeface="Gill Sans Light"/>
                <a:cs typeface="Gill Sans Light"/>
              </a:rPr>
              <a:t>Science</a:t>
            </a:r>
            <a:r>
              <a:rPr lang="en-US" sz="1200" dirty="0">
                <a:latin typeface="Gill Sans Light"/>
                <a:cs typeface="Gill Sans Light"/>
              </a:rPr>
              <a:t> </a:t>
            </a:r>
            <a:r>
              <a:rPr lang="en-US" sz="1200" b="1" dirty="0">
                <a:latin typeface="Gill Sans Light"/>
                <a:cs typeface="Gill Sans Light"/>
              </a:rPr>
              <a:t>366</a:t>
            </a:r>
            <a:r>
              <a:rPr lang="en-US" sz="1200" dirty="0">
                <a:latin typeface="Gill Sans Light"/>
                <a:cs typeface="Gill Sans Light"/>
              </a:rPr>
              <a:t>, 1480, 2019.</a:t>
            </a:r>
          </a:p>
          <a:p>
            <a:r>
              <a:rPr lang="fr-FR" sz="1200" i="1" dirty="0">
                <a:latin typeface="Gill Sans Light"/>
                <a:cs typeface="Gill Sans Light"/>
              </a:rPr>
              <a:t>Nature Physics </a:t>
            </a:r>
            <a:r>
              <a:rPr lang="fr-FR" sz="1200" dirty="0">
                <a:latin typeface="Gill Sans Light"/>
                <a:cs typeface="Gill Sans Light"/>
              </a:rPr>
              <a:t>16, </a:t>
            </a:r>
            <a:r>
              <a:rPr lang="fr-FR" sz="1200" b="1" dirty="0">
                <a:latin typeface="Gill Sans Light"/>
                <a:cs typeface="Gill Sans Light"/>
              </a:rPr>
              <a:t>4</a:t>
            </a:r>
            <a:r>
              <a:rPr lang="fr-FR" sz="1200" dirty="0">
                <a:latin typeface="Gill Sans Light"/>
                <a:cs typeface="Gill Sans Light"/>
              </a:rPr>
              <a:t> 2020.</a:t>
            </a:r>
            <a:br>
              <a:rPr lang="fr-FR" sz="1200" dirty="0">
                <a:latin typeface="Gill Sans Light"/>
                <a:cs typeface="Gill Sans Light"/>
              </a:rPr>
            </a:br>
            <a:r>
              <a:rPr lang="en-AU" sz="1200" i="1" dirty="0" err="1">
                <a:latin typeface="Gill Sans Light"/>
              </a:rPr>
              <a:t>Npj</a:t>
            </a:r>
            <a:r>
              <a:rPr lang="en-AU" sz="1200" i="1" dirty="0">
                <a:latin typeface="Gill Sans Light"/>
              </a:rPr>
              <a:t> Quantum Information </a:t>
            </a:r>
            <a:r>
              <a:rPr lang="en-AU" sz="1200" b="1" dirty="0">
                <a:latin typeface="Gill Sans Light"/>
              </a:rPr>
              <a:t>7</a:t>
            </a:r>
            <a:r>
              <a:rPr lang="en-AU" sz="1200" i="1" dirty="0">
                <a:latin typeface="Gill Sans Light"/>
              </a:rPr>
              <a:t>, </a:t>
            </a:r>
            <a:r>
              <a:rPr lang="en-AU" sz="1200" dirty="0">
                <a:latin typeface="Gill Sans Light"/>
              </a:rPr>
              <a:t>1 2021</a:t>
            </a:r>
            <a:r>
              <a:rPr lang="en-AU" sz="1200" i="1" dirty="0">
                <a:latin typeface="Gill Sans Light"/>
              </a:rPr>
              <a:t>.</a:t>
            </a:r>
          </a:p>
          <a:p>
            <a:endParaRPr lang="fr-FR" sz="1200" dirty="0">
              <a:latin typeface="Gill Sans Light"/>
              <a:cs typeface="Gill Sans Light"/>
            </a:endParaRPr>
          </a:p>
          <a:p>
            <a:endParaRPr lang="en-US" sz="1200" dirty="0">
              <a:latin typeface="Gill Sans Light"/>
              <a:cs typeface="Gill Sans Light"/>
            </a:endParaRPr>
          </a:p>
          <a:p>
            <a:endParaRPr lang="en-AU" sz="1200" dirty="0">
              <a:latin typeface="Gill Sans Light"/>
              <a:cs typeface="Gill Sans Light"/>
            </a:endParaRPr>
          </a:p>
          <a:p>
            <a:endParaRPr lang="en-US" sz="1200" dirty="0">
              <a:latin typeface="Gill Sans Light"/>
              <a:cs typeface="Gill Sans Light"/>
            </a:endParaRPr>
          </a:p>
          <a:p>
            <a:endParaRPr lang="en-AU" sz="1200" dirty="0">
              <a:latin typeface="Gill Sans Light"/>
              <a:cs typeface="Gill Sans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D2731E-E9D0-4169-A128-B65C9A7D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543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CC6BA-DA23-43A6-B4AB-8A2D47DF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05" y="-84800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Why superfluid optomechanics 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093E5-2F9C-490E-A588-7573CACE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90783-AFBB-4AF3-A178-8D48A0056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5</a:t>
            </a:fld>
            <a:endParaRPr lang="en-AU">
              <a:latin typeface="Gill Sans Light"/>
            </a:endParaRPr>
          </a:p>
        </p:txBody>
      </p:sp>
      <p:pic>
        <p:nvPicPr>
          <p:cNvPr id="8" name="Picture 7" descr="A glass of water&#10;&#10;Description automatically generated with low confidence">
            <a:extLst>
              <a:ext uri="{FF2B5EF4-FFF2-40B4-BE49-F238E27FC236}">
                <a16:creationId xmlns:a16="http://schemas.microsoft.com/office/drawing/2014/main" id="{AFC3CB49-45EC-4924-80DF-A1D09968D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109" y="1886856"/>
            <a:ext cx="2564390" cy="389466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5F404D7-C8DA-47E7-A33B-4B65F1A8D48D}"/>
              </a:ext>
            </a:extLst>
          </p:cNvPr>
          <p:cNvGrpSpPr/>
          <p:nvPr/>
        </p:nvGrpSpPr>
        <p:grpSpPr>
          <a:xfrm>
            <a:off x="556381" y="1553029"/>
            <a:ext cx="6565294" cy="4006109"/>
            <a:chOff x="556381" y="1553029"/>
            <a:chExt cx="6565294" cy="400610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57C64D9-F960-48A4-92DD-CA33EA533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844" y="1606247"/>
              <a:ext cx="6424831" cy="395289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F2F3BD-DE1A-428C-8E35-487176FA383E}"/>
                </a:ext>
              </a:extLst>
            </p:cNvPr>
            <p:cNvSpPr/>
            <p:nvPr/>
          </p:nvSpPr>
          <p:spPr>
            <a:xfrm>
              <a:off x="556381" y="1553029"/>
              <a:ext cx="672495" cy="561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Gill Sans Ligh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49AC3B-A49E-4334-8F9D-1A8ECED30008}"/>
                </a:ext>
              </a:extLst>
            </p:cNvPr>
            <p:cNvSpPr/>
            <p:nvPr/>
          </p:nvSpPr>
          <p:spPr>
            <a:xfrm>
              <a:off x="6433054" y="1606247"/>
              <a:ext cx="672495" cy="561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Gill Sans Light"/>
              </a:endParaRP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764D4B1-0794-4886-8AFF-3AE42F0563EE}"/>
              </a:ext>
            </a:extLst>
          </p:cNvPr>
          <p:cNvCxnSpPr>
            <a:cxnSpLocks/>
          </p:cNvCxnSpPr>
          <p:nvPr/>
        </p:nvCxnSpPr>
        <p:spPr>
          <a:xfrm flipH="1">
            <a:off x="9685868" y="4238171"/>
            <a:ext cx="1020837" cy="817639"/>
          </a:xfrm>
          <a:prstGeom prst="straightConnector1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1F1342C-98C8-45EC-B104-842767D0AE6C}"/>
              </a:ext>
            </a:extLst>
          </p:cNvPr>
          <p:cNvCxnSpPr>
            <a:cxnSpLocks/>
          </p:cNvCxnSpPr>
          <p:nvPr/>
        </p:nvCxnSpPr>
        <p:spPr>
          <a:xfrm flipH="1">
            <a:off x="9575498" y="2114248"/>
            <a:ext cx="1131207" cy="776515"/>
          </a:xfrm>
          <a:prstGeom prst="straightConnector1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9BD48CF-703D-4C3A-8661-C5E774496D82}"/>
              </a:ext>
            </a:extLst>
          </p:cNvPr>
          <p:cNvSpPr txBox="1"/>
          <p:nvPr/>
        </p:nvSpPr>
        <p:spPr>
          <a:xfrm>
            <a:off x="10706705" y="1717802"/>
            <a:ext cx="1387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Gill Sans Light"/>
              </a:rPr>
              <a:t>Stiffness ~kPa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C7C96A-EE13-45D6-AE90-2C4585514AC1}"/>
              </a:ext>
            </a:extLst>
          </p:cNvPr>
          <p:cNvSpPr txBox="1"/>
          <p:nvPr/>
        </p:nvSpPr>
        <p:spPr>
          <a:xfrm>
            <a:off x="10375820" y="3757402"/>
            <a:ext cx="195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Gill Sans Light"/>
              </a:rPr>
              <a:t>Stiffness ~100 </a:t>
            </a:r>
            <a:r>
              <a:rPr lang="en-AU" dirty="0" err="1">
                <a:latin typeface="Gill Sans Light"/>
              </a:rPr>
              <a:t>GPa</a:t>
            </a:r>
            <a:endParaRPr lang="en-AU" dirty="0">
              <a:latin typeface="Gill Sans Ligh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145AE2D-70CC-42DB-BF73-F03609F2E064}"/>
              </a:ext>
            </a:extLst>
          </p:cNvPr>
          <p:cNvSpPr/>
          <p:nvPr/>
        </p:nvSpPr>
        <p:spPr>
          <a:xfrm>
            <a:off x="5068906" y="1804259"/>
            <a:ext cx="469453" cy="565750"/>
          </a:xfrm>
          <a:prstGeom prst="ellipse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971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>
                <a:latin typeface="Gill Sans Light"/>
              </a:rPr>
              <a:t>UQ-UPSaclay Quantum Science Technology Workshop 24/11/2021</a:t>
            </a:r>
            <a:endParaRPr lang="zh-CN" altLang="en-US" dirty="0">
              <a:latin typeface="Gill Sans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CBE27-E7DB-434F-A34F-51DF12701D92}" type="slidenum">
              <a:rPr lang="zh-CN" altLang="en-US" smtClean="0">
                <a:latin typeface="Gill Sans Light"/>
              </a:rPr>
              <a:pPr/>
              <a:t>6</a:t>
            </a:fld>
            <a:endParaRPr lang="zh-CN" altLang="en-US">
              <a:latin typeface="Gill Sans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27237-476D-4054-A648-D42A8F9DA337}"/>
              </a:ext>
            </a:extLst>
          </p:cNvPr>
          <p:cNvSpPr txBox="1"/>
          <p:nvPr/>
        </p:nvSpPr>
        <p:spPr>
          <a:xfrm>
            <a:off x="588433" y="5567445"/>
            <a:ext cx="80221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latin typeface="Gill Sans Light"/>
              </a:rPr>
              <a:t>X. He, G. I. Harris, C. G. Baker, A. Sawadsky, Y. L. Sfendla, Y. P. Sachkou, S. Forstner, and W. P. Bowen, </a:t>
            </a:r>
            <a:r>
              <a:rPr lang="en-AU" sz="1400" i="1" dirty="0">
                <a:latin typeface="Gill Sans Light"/>
              </a:rPr>
              <a:t>Strong Optical Coupling through Superfluid Brillouin Lasing</a:t>
            </a:r>
            <a:r>
              <a:rPr lang="en-AU" sz="1400" dirty="0">
                <a:latin typeface="Gill Sans Light"/>
              </a:rPr>
              <a:t>, Nature Physics 16, </a:t>
            </a:r>
            <a:r>
              <a:rPr lang="en-AU" sz="1400" b="1" dirty="0">
                <a:latin typeface="Gill Sans Light"/>
              </a:rPr>
              <a:t>4</a:t>
            </a:r>
            <a:r>
              <a:rPr lang="en-AU" sz="1400" dirty="0">
                <a:latin typeface="Gill Sans Light"/>
              </a:rPr>
              <a:t> (2020).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6C65DC-8B6A-4C9F-B8A1-F1BB494E6D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58" t="1391" r="33612" b="52571"/>
          <a:stretch/>
        </p:blipFill>
        <p:spPr>
          <a:xfrm>
            <a:off x="588433" y="1086001"/>
            <a:ext cx="6390768" cy="41840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46B4BE-B092-417F-85BD-FDB50031A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59" t="5037" r="-1" b="2525"/>
          <a:stretch/>
        </p:blipFill>
        <p:spPr>
          <a:xfrm>
            <a:off x="7946969" y="1098812"/>
            <a:ext cx="4070461" cy="458787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F8498FF-29D3-4C6E-8995-241FD5E7EE70}"/>
              </a:ext>
            </a:extLst>
          </p:cNvPr>
          <p:cNvSpPr txBox="1">
            <a:spLocks/>
          </p:cNvSpPr>
          <p:nvPr/>
        </p:nvSpPr>
        <p:spPr>
          <a:xfrm>
            <a:off x="279401" y="26239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latin typeface="Gill Sans Light"/>
              </a:rPr>
              <a:t>Superfluid Brillouin lasing</a:t>
            </a:r>
          </a:p>
        </p:txBody>
      </p:sp>
    </p:spTree>
    <p:extLst>
      <p:ext uri="{BB962C8B-B14F-4D97-AF65-F5344CB8AC3E}">
        <p14:creationId xmlns:p14="http://schemas.microsoft.com/office/powerpoint/2010/main" val="1174247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14A31-FCAF-49C0-9B4F-033E123C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Gill Sans Light"/>
              </a:rPr>
              <a:t>Superfluid Brillouin lasing</a:t>
            </a:r>
          </a:p>
        </p:txBody>
      </p:sp>
      <p:pic>
        <p:nvPicPr>
          <p:cNvPr id="6" name="Brillouin_video">
            <a:hlinkClick r:id="" action="ppaction://media"/>
            <a:extLst>
              <a:ext uri="{FF2B5EF4-FFF2-40B4-BE49-F238E27FC236}">
                <a16:creationId xmlns:a16="http://schemas.microsoft.com/office/drawing/2014/main" id="{9DDD5A5D-8792-488C-87A5-07F45B7CED2B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66143" y="1909296"/>
            <a:ext cx="5181600" cy="388778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4B0A1-F6E6-4AE6-A6EA-05D37E7DB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86800" y="2873829"/>
            <a:ext cx="2667000" cy="3303133"/>
          </a:xfrm>
        </p:spPr>
        <p:txBody>
          <a:bodyPr/>
          <a:lstStyle/>
          <a:p>
            <a:r>
              <a:rPr lang="en-AU" sz="2400" dirty="0">
                <a:latin typeface="Gill Sans Light"/>
              </a:rPr>
              <a:t>Ultralow threshold lasing 1.8 </a:t>
            </a:r>
            <a:r>
              <a:rPr lang="el-GR" sz="2400" dirty="0">
                <a:latin typeface="Gill Sans Light"/>
              </a:rPr>
              <a:t>μ</a:t>
            </a:r>
            <a:r>
              <a:rPr lang="en-AU" sz="2400" dirty="0">
                <a:latin typeface="Gill Sans Light"/>
              </a:rPr>
              <a:t>W</a:t>
            </a:r>
          </a:p>
          <a:p>
            <a:r>
              <a:rPr lang="en-AU" sz="2400" dirty="0">
                <a:latin typeface="Gill Sans Light"/>
              </a:rPr>
              <a:t>Strong coupling between CW and CCW travelling optical modes</a:t>
            </a:r>
          </a:p>
          <a:p>
            <a:endParaRPr lang="en-AU" dirty="0">
              <a:latin typeface="Gill Sans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92A0E-5A0F-449C-B044-BEA6523C4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F0FCF-9F4A-4F10-BEF1-61DD0427E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7</a:t>
            </a:fld>
            <a:endParaRPr lang="en-AU">
              <a:latin typeface="Gill Sans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07284B-CA24-4597-A709-957F283BBA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99" r="64419"/>
          <a:stretch/>
        </p:blipFill>
        <p:spPr>
          <a:xfrm>
            <a:off x="0" y="1415143"/>
            <a:ext cx="2837543" cy="2913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D3FA55-015D-469C-8E7F-663C25E1AD6F}"/>
              </a:ext>
            </a:extLst>
          </p:cNvPr>
          <p:cNvSpPr txBox="1"/>
          <p:nvPr/>
        </p:nvSpPr>
        <p:spPr>
          <a:xfrm>
            <a:off x="658771" y="6015692"/>
            <a:ext cx="9390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latin typeface="Gill Sans Light"/>
              </a:rPr>
              <a:t>X. He et al, </a:t>
            </a:r>
            <a:r>
              <a:rPr lang="en-AU" sz="1400" i="1" dirty="0">
                <a:latin typeface="Gill Sans Light"/>
              </a:rPr>
              <a:t>Strong Optical Coupling through Superfluid Brillouin Lasing</a:t>
            </a:r>
            <a:r>
              <a:rPr lang="en-AU" sz="1400" dirty="0">
                <a:latin typeface="Gill Sans Light"/>
              </a:rPr>
              <a:t>, Nature Physics 16, </a:t>
            </a:r>
            <a:r>
              <a:rPr lang="en-AU" sz="1400" b="1" dirty="0">
                <a:latin typeface="Gill Sans Light"/>
              </a:rPr>
              <a:t>4</a:t>
            </a:r>
            <a:r>
              <a:rPr lang="en-AU" sz="1400" dirty="0">
                <a:latin typeface="Gill Sans Light"/>
              </a:rPr>
              <a:t> (2020).</a:t>
            </a:r>
          </a:p>
        </p:txBody>
      </p:sp>
    </p:spTree>
    <p:extLst>
      <p:ext uri="{BB962C8B-B14F-4D97-AF65-F5344CB8AC3E}">
        <p14:creationId xmlns:p14="http://schemas.microsoft.com/office/powerpoint/2010/main" val="259175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44C4-243D-43B9-BF5D-ED6CEAE3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-26906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Fountain pressure optomechanics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98C89-B445-42AA-8090-52723A2F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7119F-4A20-4E95-9F0E-1EA64E90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8</a:t>
            </a:fld>
            <a:endParaRPr lang="en-AU">
              <a:latin typeface="Gill Sans Light"/>
            </a:endParaRPr>
          </a:p>
        </p:txBody>
      </p:sp>
      <p:pic>
        <p:nvPicPr>
          <p:cNvPr id="13" name="Picture 1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6ADA0C2-0CD8-4413-AC6D-93944A7AD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95" y="1298657"/>
            <a:ext cx="6259147" cy="35338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27A38C-1215-4476-922E-0D0CEF473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93" y="1057045"/>
            <a:ext cx="3573869" cy="44325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8DE458-A2BE-4276-8F7B-3583B11C291B}"/>
              </a:ext>
            </a:extLst>
          </p:cNvPr>
          <p:cNvSpPr txBox="1"/>
          <p:nvPr/>
        </p:nvSpPr>
        <p:spPr>
          <a:xfrm>
            <a:off x="790093" y="5645445"/>
            <a:ext cx="393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Gill Sans Light"/>
              </a:rPr>
              <a:t>J. F. Allen and H. Jones, </a:t>
            </a:r>
            <a:r>
              <a:rPr lang="en-US" sz="1200" i="1" dirty="0">
                <a:effectLst/>
                <a:latin typeface="Gill Sans Light"/>
              </a:rPr>
              <a:t>New Phenomena Connected with Heat Flow in Helium II</a:t>
            </a:r>
            <a:r>
              <a:rPr lang="en-US" sz="1200" dirty="0">
                <a:effectLst/>
                <a:latin typeface="Gill Sans Light"/>
              </a:rPr>
              <a:t>, Nature </a:t>
            </a:r>
            <a:r>
              <a:rPr lang="en-US" sz="1200" b="1" dirty="0">
                <a:effectLst/>
                <a:latin typeface="Gill Sans Light"/>
              </a:rPr>
              <a:t>141</a:t>
            </a:r>
            <a:r>
              <a:rPr lang="en-US" sz="1200" dirty="0">
                <a:effectLst/>
                <a:latin typeface="Gill Sans Light"/>
              </a:rPr>
              <a:t>, 243 (1938).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7A4104A-E073-4036-8DCB-A46545C14E20}"/>
                  </a:ext>
                </a:extLst>
              </p:cNvPr>
              <p:cNvSpPr txBox="1"/>
              <p:nvPr/>
            </p:nvSpPr>
            <p:spPr>
              <a:xfrm>
                <a:off x="6987419" y="5212572"/>
                <a:ext cx="233196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m:rPr>
                          <m:sty m:val="p"/>
                        </m:rPr>
                        <a:rPr lang="en-AU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7A4104A-E073-4036-8DCB-A46545C14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419" y="5212572"/>
                <a:ext cx="2331962" cy="276999"/>
              </a:xfrm>
              <a:prstGeom prst="rect">
                <a:avLst/>
              </a:prstGeom>
              <a:blipFill>
                <a:blip r:embed="rId4"/>
                <a:stretch>
                  <a:fillRect b="-3260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EA1E742-F9B7-4BB4-937F-4C875302AD0F}"/>
              </a:ext>
            </a:extLst>
          </p:cNvPr>
          <p:cNvSpPr txBox="1"/>
          <p:nvPr/>
        </p:nvSpPr>
        <p:spPr>
          <a:xfrm>
            <a:off x="5356842" y="56454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Gill Sans Light"/>
              </a:rPr>
              <a:t>H. London, </a:t>
            </a:r>
            <a:r>
              <a:rPr lang="en-US" sz="1200" i="1" dirty="0">
                <a:effectLst/>
                <a:latin typeface="Gill Sans Light"/>
              </a:rPr>
              <a:t>Thermodynamics of the Thermomechanical Effect of Liquid He II</a:t>
            </a:r>
            <a:r>
              <a:rPr lang="en-US" sz="1200" dirty="0">
                <a:effectLst/>
                <a:latin typeface="Gill Sans Light"/>
              </a:rPr>
              <a:t>, Proceedings of the Royal Society of London. Series A, Mathematical and Physical Sciences 484 (1939).</a:t>
            </a:r>
          </a:p>
        </p:txBody>
      </p:sp>
    </p:spTree>
    <p:extLst>
      <p:ext uri="{BB962C8B-B14F-4D97-AF65-F5344CB8AC3E}">
        <p14:creationId xmlns:p14="http://schemas.microsoft.com/office/powerpoint/2010/main" val="258532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44C4-243D-43B9-BF5D-ED6CEAE3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-26906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Fountain pressure optomechanics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98C89-B445-42AA-8090-52723A2F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62637" y="6356350"/>
            <a:ext cx="5032829" cy="365125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UQ-</a:t>
            </a:r>
            <a:r>
              <a:rPr lang="en-US" dirty="0" err="1">
                <a:latin typeface="Gill Sans Light"/>
              </a:rPr>
              <a:t>UPSaclay</a:t>
            </a:r>
            <a:r>
              <a:rPr lang="en-US" dirty="0">
                <a:latin typeface="Gill Sans Light"/>
              </a:rPr>
              <a:t> Quantum Science Technology Workshop 24/11/2021</a:t>
            </a:r>
            <a:endParaRPr lang="en-AU" dirty="0">
              <a:latin typeface="Gill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7119F-4A20-4E95-9F0E-1EA64E90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9</a:t>
            </a:fld>
            <a:endParaRPr lang="en-AU">
              <a:latin typeface="Gill Sans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80C72F-C482-4EEC-A322-191E46CAB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134" y="1047221"/>
            <a:ext cx="8266000" cy="48717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D14C92-608B-4A89-BD41-64C0A0422263}"/>
              </a:ext>
            </a:extLst>
          </p:cNvPr>
          <p:cNvSpPr txBox="1"/>
          <p:nvPr/>
        </p:nvSpPr>
        <p:spPr>
          <a:xfrm>
            <a:off x="96157" y="6075144"/>
            <a:ext cx="52481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>
                <a:effectLst/>
                <a:latin typeface="Gill Sans Light"/>
              </a:rPr>
              <a:t>Andreas Sawadsky, Raymond Harrison, Glen I. Harris, Walter W. </a:t>
            </a:r>
            <a:r>
              <a:rPr lang="en-AU" sz="1200" dirty="0" err="1">
                <a:effectLst/>
                <a:latin typeface="Gill Sans Light"/>
              </a:rPr>
              <a:t>Wasserman,Yasmine</a:t>
            </a:r>
            <a:r>
              <a:rPr lang="en-AU" sz="1200" dirty="0">
                <a:effectLst/>
                <a:latin typeface="Gill Sans Light"/>
              </a:rPr>
              <a:t> L. Sfendla, Warwick P. Bowen, and Christopher G. Baker, </a:t>
            </a:r>
            <a:r>
              <a:rPr lang="en-AU" sz="1200" i="1" dirty="0">
                <a:effectLst/>
                <a:latin typeface="Gill Sans Light"/>
              </a:rPr>
              <a:t>in preparation</a:t>
            </a:r>
            <a:endParaRPr lang="en-AU" sz="1200" i="1" dirty="0">
              <a:latin typeface="Gill Sans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D8A86B-0D31-48EE-BE7A-B0CDBE198356}"/>
                  </a:ext>
                </a:extLst>
              </p:cNvPr>
              <p:cNvSpPr txBox="1"/>
              <p:nvPr/>
            </p:nvSpPr>
            <p:spPr>
              <a:xfrm>
                <a:off x="388257" y="3543430"/>
                <a:ext cx="233196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m:rPr>
                          <m:sty m:val="p"/>
                        </m:rPr>
                        <a:rPr lang="en-AU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D8A86B-0D31-48EE-BE7A-B0CDBE198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57" y="3543430"/>
                <a:ext cx="2331962" cy="276999"/>
              </a:xfrm>
              <a:prstGeom prst="rect">
                <a:avLst/>
              </a:prstGeom>
              <a:blipFill>
                <a:blip r:embed="rId3"/>
                <a:stretch>
                  <a:fillRect b="-3260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942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44C4-243D-43B9-BF5D-ED6CEAE3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-26906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Fountain pressure optomechanics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98C89-B445-42AA-8090-52723A2F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724" y="6355443"/>
            <a:ext cx="5739190" cy="365125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UQ-</a:t>
            </a:r>
            <a:r>
              <a:rPr lang="en-US" dirty="0" err="1">
                <a:latin typeface="Gill Sans Light"/>
              </a:rPr>
              <a:t>UPSaclay</a:t>
            </a:r>
            <a:r>
              <a:rPr lang="en-US" dirty="0">
                <a:latin typeface="Gill Sans Light"/>
              </a:rPr>
              <a:t> Quantum Science Technology Workshop 24/11/2021</a:t>
            </a:r>
            <a:endParaRPr lang="en-AU" dirty="0">
              <a:latin typeface="Gill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7119F-4A20-4E95-9F0E-1EA64E90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10</a:t>
            </a:fld>
            <a:endParaRPr lang="en-AU">
              <a:latin typeface="Gill Sans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5C7286-8964-4D2A-97F9-60224C903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14" y="1027795"/>
            <a:ext cx="10287000" cy="48708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D14C92-608B-4A89-BD41-64C0A0422263}"/>
              </a:ext>
            </a:extLst>
          </p:cNvPr>
          <p:cNvSpPr txBox="1"/>
          <p:nvPr/>
        </p:nvSpPr>
        <p:spPr>
          <a:xfrm>
            <a:off x="241905" y="6262042"/>
            <a:ext cx="5292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>
                <a:effectLst/>
                <a:latin typeface="Gill Sans Light"/>
              </a:rPr>
              <a:t>Andreas Sawadsky, Raymond Harrison, Glen I. Harris, Walter W. </a:t>
            </a:r>
            <a:r>
              <a:rPr lang="en-AU" sz="1200" dirty="0" err="1">
                <a:effectLst/>
                <a:latin typeface="Gill Sans Light"/>
              </a:rPr>
              <a:t>Wasserman,Yasmine</a:t>
            </a:r>
            <a:r>
              <a:rPr lang="en-AU" sz="1200" dirty="0">
                <a:effectLst/>
                <a:latin typeface="Gill Sans Light"/>
              </a:rPr>
              <a:t> L. Sfendla, Warwick P. Bowen, and Christopher G. Baker, </a:t>
            </a:r>
            <a:r>
              <a:rPr lang="en-AU" sz="1200" i="1" dirty="0">
                <a:effectLst/>
                <a:latin typeface="Gill Sans Light"/>
              </a:rPr>
              <a:t>in preparation</a:t>
            </a:r>
            <a:endParaRPr lang="en-AU" sz="1200" i="1" dirty="0">
              <a:latin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6262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B199C92-56AB-433D-8001-2FE942AE02D5}"/>
              </a:ext>
            </a:extLst>
          </p:cNvPr>
          <p:cNvSpPr txBox="1"/>
          <p:nvPr/>
        </p:nvSpPr>
        <p:spPr>
          <a:xfrm>
            <a:off x="33870" y="6008287"/>
            <a:ext cx="119936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>
                <a:effectLst/>
                <a:latin typeface="Gill Sans Light"/>
              </a:rPr>
              <a:t>Y. P. Sachkou, C. G. Baker, G. I. Harris, O. R. Stockdale, S. Forstner, M. T. Reeves, X. He, D. L. </a:t>
            </a:r>
            <a:r>
              <a:rPr lang="en-AU" sz="1200" dirty="0" err="1">
                <a:effectLst/>
                <a:latin typeface="Gill Sans Light"/>
              </a:rPr>
              <a:t>McAuslan</a:t>
            </a:r>
            <a:r>
              <a:rPr lang="en-AU" sz="1200" dirty="0">
                <a:effectLst/>
                <a:latin typeface="Gill Sans Light"/>
              </a:rPr>
              <a:t>, A. S. Bradley, M. J. Davis, and W. P. Bowen, </a:t>
            </a:r>
            <a:r>
              <a:rPr lang="en-AU" sz="1200" i="1" dirty="0">
                <a:effectLst/>
                <a:latin typeface="Gill Sans Light"/>
              </a:rPr>
              <a:t>Coherent Vortex Dynamics in a Strongly Interacting Superfluid on a Silicon Chip</a:t>
            </a:r>
            <a:r>
              <a:rPr lang="en-AU" sz="1200" dirty="0">
                <a:effectLst/>
                <a:latin typeface="Gill Sans Light"/>
              </a:rPr>
              <a:t>, Science </a:t>
            </a:r>
            <a:r>
              <a:rPr lang="en-AU" sz="1200" b="1" dirty="0">
                <a:effectLst/>
                <a:latin typeface="Gill Sans Light"/>
              </a:rPr>
              <a:t>366</a:t>
            </a:r>
            <a:r>
              <a:rPr lang="en-AU" sz="1200" dirty="0">
                <a:effectLst/>
                <a:latin typeface="Gill Sans Light"/>
              </a:rPr>
              <a:t>, 1480 (2019).</a:t>
            </a:r>
          </a:p>
          <a:p>
            <a:endParaRPr lang="en-AU" sz="1200" dirty="0">
              <a:effectLst/>
              <a:latin typeface="Gill Sans Ligh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Gill Sans Light"/>
              </a:rPr>
              <a:t>S. Forstner, Y. Sachkou, M. Woolley, G. I. Harris, X. He, W. P. Bowen, and C. G. Baker, </a:t>
            </a:r>
            <a:r>
              <a:rPr lang="en-US" sz="1200" i="1" dirty="0">
                <a:effectLst/>
                <a:latin typeface="Gill Sans Light"/>
              </a:rPr>
              <a:t>Modelling of Vorticity, Sound and Their Interaction in Two-Dimensional </a:t>
            </a:r>
            <a:r>
              <a:rPr lang="en-US" sz="1200" i="1" dirty="0" err="1">
                <a:effectLst/>
                <a:latin typeface="Gill Sans Light"/>
              </a:rPr>
              <a:t>Superfluids</a:t>
            </a:r>
            <a:r>
              <a:rPr lang="en-US" sz="1200" dirty="0">
                <a:effectLst/>
                <a:latin typeface="Gill Sans Light"/>
              </a:rPr>
              <a:t>, New J. Phys. </a:t>
            </a:r>
            <a:r>
              <a:rPr lang="en-US" sz="1200" b="1" dirty="0">
                <a:effectLst/>
                <a:latin typeface="Gill Sans Light"/>
              </a:rPr>
              <a:t>21</a:t>
            </a:r>
            <a:r>
              <a:rPr lang="en-US" sz="1200" dirty="0">
                <a:effectLst/>
                <a:latin typeface="Gill Sans Light"/>
              </a:rPr>
              <a:t>, 053029 (2019).</a:t>
            </a:r>
          </a:p>
          <a:p>
            <a:endParaRPr lang="en-AU" sz="1200" dirty="0">
              <a:latin typeface="Gill Sans Light"/>
            </a:endParaRPr>
          </a:p>
          <a:p>
            <a:endParaRPr lang="en-AU" sz="1200" dirty="0">
              <a:effectLst/>
              <a:latin typeface="Gill Sans Light"/>
            </a:endParaRPr>
          </a:p>
        </p:txBody>
      </p:sp>
      <p:pic>
        <p:nvPicPr>
          <p:cNvPr id="23" name="Picture 22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1291BC74-017E-4486-8632-F0F86068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96" y="504160"/>
            <a:ext cx="4573042" cy="37092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766EF8-8809-46D2-9F0A-84C72B7E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-172848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Imaging quantized vortex dynamics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F7D89-A493-4F7D-95F0-9A2D86B3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11</a:t>
            </a:fld>
            <a:endParaRPr lang="en-AU" dirty="0">
              <a:latin typeface="Gill Sans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3E9E41-1480-4A12-937B-C1ED7E29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752" y="1335208"/>
            <a:ext cx="6178248" cy="401654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E5245F6-2E2F-41C9-B672-5E3358970C8D}"/>
              </a:ext>
            </a:extLst>
          </p:cNvPr>
          <p:cNvGrpSpPr/>
          <p:nvPr/>
        </p:nvGrpSpPr>
        <p:grpSpPr>
          <a:xfrm>
            <a:off x="2793353" y="3162103"/>
            <a:ext cx="3429000" cy="2781300"/>
            <a:chOff x="2793353" y="3162103"/>
            <a:chExt cx="3429000" cy="2781300"/>
          </a:xfrm>
        </p:grpSpPr>
        <p:pic>
          <p:nvPicPr>
            <p:cNvPr id="19" name="Picture 18" descr="A picture containing outdoor object&#10;&#10;Description automatically generated">
              <a:extLst>
                <a:ext uri="{FF2B5EF4-FFF2-40B4-BE49-F238E27FC236}">
                  <a16:creationId xmlns:a16="http://schemas.microsoft.com/office/drawing/2014/main" id="{36332C8A-DE52-4449-A0C6-4415A65DF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353" y="3162103"/>
              <a:ext cx="3429000" cy="27813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9B02BB-4ABF-4870-9417-0D7B2C6B1624}"/>
                </a:ext>
              </a:extLst>
            </p:cNvPr>
            <p:cNvSpPr txBox="1"/>
            <p:nvPr/>
          </p:nvSpPr>
          <p:spPr>
            <a:xfrm>
              <a:off x="4286154" y="5410279"/>
              <a:ext cx="575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b="1" dirty="0">
                  <a:latin typeface="Gill Sans Light"/>
                </a:rPr>
                <a:t>CW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A97B5E-3A2B-447F-AF7B-0EB57081C50E}"/>
              </a:ext>
            </a:extLst>
          </p:cNvPr>
          <p:cNvGrpSpPr/>
          <p:nvPr/>
        </p:nvGrpSpPr>
        <p:grpSpPr>
          <a:xfrm>
            <a:off x="-294645" y="3169073"/>
            <a:ext cx="3429000" cy="2781300"/>
            <a:chOff x="-294645" y="3169073"/>
            <a:chExt cx="3429000" cy="2781300"/>
          </a:xfrm>
        </p:grpSpPr>
        <p:pic>
          <p:nvPicPr>
            <p:cNvPr id="21" name="Picture 20" descr="A picture containing outdoor object&#10;&#10;Description automatically generated">
              <a:extLst>
                <a:ext uri="{FF2B5EF4-FFF2-40B4-BE49-F238E27FC236}">
                  <a16:creationId xmlns:a16="http://schemas.microsoft.com/office/drawing/2014/main" id="{7295C5D3-D2ED-4341-A4F2-8E5034445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4645" y="3169073"/>
              <a:ext cx="3429000" cy="27813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CF78C-76BF-4CEC-8584-DEF79758C9AD}"/>
                </a:ext>
              </a:extLst>
            </p:cNvPr>
            <p:cNvSpPr txBox="1"/>
            <p:nvPr/>
          </p:nvSpPr>
          <p:spPr>
            <a:xfrm>
              <a:off x="1054210" y="5423136"/>
              <a:ext cx="7312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b="1" dirty="0">
                  <a:latin typeface="Gill Sans Light"/>
                </a:rPr>
                <a:t>CCW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91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BCA6-682A-494A-A691-2B50EA13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-58279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Integration and packaging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4B2AE-1A3C-4345-9084-139F95E0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9050F-61D3-49DB-9D56-13A4D9E2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12</a:t>
            </a:fld>
            <a:endParaRPr lang="en-AU">
              <a:latin typeface="Gill Sans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D530F0-3A2F-460A-8395-A8DAF28DDE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09" t="55177" r="45571" b="4796"/>
          <a:stretch/>
        </p:blipFill>
        <p:spPr>
          <a:xfrm>
            <a:off x="7886792" y="1456947"/>
            <a:ext cx="3672733" cy="21724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0E1D40DC-E346-48AC-98D3-DC27097270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5" t="15098" r="34724" b="20162"/>
          <a:stretch/>
        </p:blipFill>
        <p:spPr>
          <a:xfrm rot="5400000">
            <a:off x="9894464" y="4173138"/>
            <a:ext cx="1566122" cy="1764000"/>
          </a:xfrm>
          <a:prstGeom prst="rect">
            <a:avLst/>
          </a:prstGeom>
          <a:effectLst/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98A3132-9EAD-4E01-B2F2-1A56984E007D}"/>
              </a:ext>
            </a:extLst>
          </p:cNvPr>
          <p:cNvSpPr txBox="1">
            <a:spLocks/>
          </p:cNvSpPr>
          <p:nvPr/>
        </p:nvSpPr>
        <p:spPr>
          <a:xfrm>
            <a:off x="3970428" y="2118855"/>
            <a:ext cx="3781135" cy="30211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b="1" dirty="0">
                <a:latin typeface="Gill Sans Light"/>
              </a:rPr>
              <a:t>Complex requirements:</a:t>
            </a:r>
          </a:p>
          <a:p>
            <a:endParaRPr lang="en-AU" dirty="0">
              <a:latin typeface="Gill Sans Light"/>
            </a:endParaRPr>
          </a:p>
          <a:p>
            <a:r>
              <a:rPr lang="en-AU" dirty="0">
                <a:latin typeface="Gill Sans Light"/>
              </a:rPr>
              <a:t>Optical feedthroughs (</a:t>
            </a:r>
            <a:r>
              <a:rPr lang="en-AU" dirty="0" err="1">
                <a:latin typeface="Gill Sans Light"/>
              </a:rPr>
              <a:t>fiber</a:t>
            </a:r>
            <a:r>
              <a:rPr lang="en-AU" dirty="0">
                <a:latin typeface="Gill Sans Light"/>
              </a:rPr>
              <a:t>)</a:t>
            </a:r>
          </a:p>
          <a:p>
            <a:r>
              <a:rPr lang="en-AU" dirty="0">
                <a:latin typeface="Gill Sans Light"/>
              </a:rPr>
              <a:t>Electrical feedthroughs</a:t>
            </a:r>
          </a:p>
          <a:p>
            <a:r>
              <a:rPr lang="en-AU" dirty="0" err="1">
                <a:latin typeface="Gill Sans Light"/>
              </a:rPr>
              <a:t>Attocube</a:t>
            </a:r>
            <a:r>
              <a:rPr lang="en-AU" dirty="0">
                <a:latin typeface="Gill Sans Light"/>
              </a:rPr>
              <a:t> </a:t>
            </a:r>
            <a:r>
              <a:rPr lang="en-AU" dirty="0" err="1">
                <a:latin typeface="Gill Sans Light"/>
              </a:rPr>
              <a:t>micropositioners</a:t>
            </a:r>
            <a:endParaRPr lang="en-AU" dirty="0">
              <a:latin typeface="Gill Sans Light"/>
            </a:endParaRPr>
          </a:p>
          <a:p>
            <a:r>
              <a:rPr lang="en-AU" dirty="0">
                <a:latin typeface="Gill Sans Light"/>
              </a:rPr>
              <a:t>Helium gas access</a:t>
            </a:r>
          </a:p>
          <a:p>
            <a:r>
              <a:rPr lang="en-AU" dirty="0">
                <a:latin typeface="Gill Sans Light"/>
              </a:rPr>
              <a:t>Indium seals (leaks)</a:t>
            </a:r>
          </a:p>
          <a:p>
            <a:r>
              <a:rPr lang="en-AU" dirty="0">
                <a:latin typeface="Gill Sans Light"/>
              </a:rPr>
              <a:t>optical access (5 windows)</a:t>
            </a:r>
          </a:p>
          <a:p>
            <a:r>
              <a:rPr lang="en-AU" dirty="0">
                <a:latin typeface="Gill Sans Light"/>
              </a:rPr>
              <a:t>Fragile </a:t>
            </a:r>
            <a:r>
              <a:rPr lang="en-AU" dirty="0" err="1">
                <a:latin typeface="Gill Sans Light"/>
              </a:rPr>
              <a:t>fiber</a:t>
            </a:r>
            <a:r>
              <a:rPr lang="en-AU" dirty="0">
                <a:latin typeface="Gill Sans Light"/>
              </a:rPr>
              <a:t> taper</a:t>
            </a:r>
          </a:p>
        </p:txBody>
      </p:sp>
      <p:pic>
        <p:nvPicPr>
          <p:cNvPr id="18" name="Picture 17" descr="A group of light bulbs&#10;&#10;Description automatically generated with low confidence">
            <a:extLst>
              <a:ext uri="{FF2B5EF4-FFF2-40B4-BE49-F238E27FC236}">
                <a16:creationId xmlns:a16="http://schemas.microsoft.com/office/drawing/2014/main" id="{A8CEE59A-A9B8-4F39-B3FC-E29469291C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7" t="23950" r="18057" b="25504"/>
          <a:stretch/>
        </p:blipFill>
        <p:spPr>
          <a:xfrm>
            <a:off x="7886792" y="4074199"/>
            <a:ext cx="1827454" cy="176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0C7F36-D04B-4F0C-AE48-059A969854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0" r="3730" b="1803"/>
          <a:stretch/>
        </p:blipFill>
        <p:spPr>
          <a:xfrm rot="5400000">
            <a:off x="-516150" y="2199175"/>
            <a:ext cx="4912976" cy="342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44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BCA6-682A-494A-A691-2B50EA13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-58279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Integration and packaging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4B2AE-1A3C-4345-9084-139F95E0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9050F-61D3-49DB-9D56-13A4D9E2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13</a:t>
            </a:fld>
            <a:endParaRPr lang="en-AU">
              <a:latin typeface="Gill Sans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D530F0-3A2F-460A-8395-A8DAF28DDE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09" t="55177" r="45571" b="4796"/>
          <a:stretch/>
        </p:blipFill>
        <p:spPr>
          <a:xfrm>
            <a:off x="7886792" y="1456947"/>
            <a:ext cx="3672733" cy="21724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0E1D40DC-E346-48AC-98D3-DC27097270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5" t="15098" r="34724" b="20162"/>
          <a:stretch/>
        </p:blipFill>
        <p:spPr>
          <a:xfrm rot="5400000">
            <a:off x="9894464" y="4173138"/>
            <a:ext cx="1566122" cy="1764000"/>
          </a:xfrm>
          <a:prstGeom prst="rect">
            <a:avLst/>
          </a:prstGeom>
          <a:effectLst/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98A3132-9EAD-4E01-B2F2-1A56984E007D}"/>
              </a:ext>
            </a:extLst>
          </p:cNvPr>
          <p:cNvSpPr txBox="1">
            <a:spLocks/>
          </p:cNvSpPr>
          <p:nvPr/>
        </p:nvSpPr>
        <p:spPr>
          <a:xfrm>
            <a:off x="3970428" y="2118855"/>
            <a:ext cx="3781135" cy="30211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b="1" dirty="0">
                <a:latin typeface="Gill Sans Light"/>
              </a:rPr>
              <a:t>Complex requirements:</a:t>
            </a:r>
          </a:p>
          <a:p>
            <a:endParaRPr lang="en-AU" dirty="0">
              <a:latin typeface="Gill Sans Light"/>
            </a:endParaRPr>
          </a:p>
          <a:p>
            <a:r>
              <a:rPr lang="en-AU" dirty="0">
                <a:latin typeface="Gill Sans Light"/>
              </a:rPr>
              <a:t>Optical feedthroughs (</a:t>
            </a:r>
            <a:r>
              <a:rPr lang="en-AU" dirty="0" err="1">
                <a:latin typeface="Gill Sans Light"/>
              </a:rPr>
              <a:t>fiber</a:t>
            </a:r>
            <a:r>
              <a:rPr lang="en-AU" dirty="0">
                <a:latin typeface="Gill Sans Light"/>
              </a:rPr>
              <a:t>)</a:t>
            </a:r>
          </a:p>
          <a:p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Electrical feedthroughs</a:t>
            </a:r>
          </a:p>
          <a:p>
            <a:r>
              <a:rPr lang="en-AU" strike="sngStrike" dirty="0" err="1">
                <a:solidFill>
                  <a:schemeClr val="bg2">
                    <a:lumMod val="75000"/>
                  </a:schemeClr>
                </a:solidFill>
                <a:latin typeface="Gill Sans Light"/>
              </a:rPr>
              <a:t>Attocube</a:t>
            </a:r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 </a:t>
            </a:r>
            <a:r>
              <a:rPr lang="en-AU" strike="sngStrike" dirty="0" err="1">
                <a:solidFill>
                  <a:schemeClr val="bg2">
                    <a:lumMod val="75000"/>
                  </a:schemeClr>
                </a:solidFill>
                <a:latin typeface="Gill Sans Light"/>
              </a:rPr>
              <a:t>micropositioners</a:t>
            </a:r>
            <a:endParaRPr lang="en-AU" strike="sngStrike" dirty="0">
              <a:solidFill>
                <a:schemeClr val="bg2">
                  <a:lumMod val="75000"/>
                </a:schemeClr>
              </a:solidFill>
              <a:latin typeface="Gill Sans Light"/>
            </a:endParaRPr>
          </a:p>
          <a:p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Helium gas access</a:t>
            </a:r>
          </a:p>
          <a:p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Indium seals (leaks)</a:t>
            </a:r>
          </a:p>
          <a:p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optical access (5 windows)</a:t>
            </a:r>
          </a:p>
          <a:p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Fragile </a:t>
            </a:r>
            <a:r>
              <a:rPr lang="en-AU" strike="sngStrike" dirty="0" err="1">
                <a:solidFill>
                  <a:schemeClr val="bg2">
                    <a:lumMod val="75000"/>
                  </a:schemeClr>
                </a:solidFill>
                <a:latin typeface="Gill Sans Light"/>
              </a:rPr>
              <a:t>fiber</a:t>
            </a:r>
            <a:r>
              <a:rPr lang="en-AU" strike="sngStrike" dirty="0">
                <a:solidFill>
                  <a:schemeClr val="bg2">
                    <a:lumMod val="75000"/>
                  </a:schemeClr>
                </a:solidFill>
                <a:latin typeface="Gill Sans Light"/>
              </a:rPr>
              <a:t> taper</a:t>
            </a:r>
          </a:p>
        </p:txBody>
      </p:sp>
      <p:pic>
        <p:nvPicPr>
          <p:cNvPr id="18" name="Picture 17" descr="A group of light bulbs&#10;&#10;Description automatically generated with low confidence">
            <a:extLst>
              <a:ext uri="{FF2B5EF4-FFF2-40B4-BE49-F238E27FC236}">
                <a16:creationId xmlns:a16="http://schemas.microsoft.com/office/drawing/2014/main" id="{A8CEE59A-A9B8-4F39-B3FC-E29469291C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7" t="23950" r="18057" b="25504"/>
          <a:stretch/>
        </p:blipFill>
        <p:spPr>
          <a:xfrm>
            <a:off x="7886792" y="4074199"/>
            <a:ext cx="1827454" cy="176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954F4F-56FB-4646-A7CB-4AE248B7CD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0" r="3730" b="1803"/>
          <a:stretch/>
        </p:blipFill>
        <p:spPr>
          <a:xfrm rot="5400000">
            <a:off x="-516150" y="2199175"/>
            <a:ext cx="4912976" cy="342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24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Right 2">
            <a:extLst>
              <a:ext uri="{FF2B5EF4-FFF2-40B4-BE49-F238E27FC236}">
                <a16:creationId xmlns:a16="http://schemas.microsoft.com/office/drawing/2014/main" id="{04BAAD7C-4DE2-4B3A-B5E8-73E30279AFA7}"/>
              </a:ext>
            </a:extLst>
          </p:cNvPr>
          <p:cNvSpPr/>
          <p:nvPr/>
        </p:nvSpPr>
        <p:spPr>
          <a:xfrm>
            <a:off x="344787" y="5203372"/>
            <a:ext cx="11181940" cy="886494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Gill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72BCA6-682A-494A-A691-2B50EA134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-48531"/>
            <a:ext cx="10515600" cy="1325563"/>
          </a:xfrm>
        </p:spPr>
        <p:txBody>
          <a:bodyPr/>
          <a:lstStyle/>
          <a:p>
            <a:r>
              <a:rPr lang="en-AU" dirty="0">
                <a:latin typeface="Gill Sans Light"/>
              </a:rPr>
              <a:t>Integration and packaging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AFEF48-3B9F-4F69-BD85-763DF6697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2" r="7982"/>
          <a:stretch/>
        </p:blipFill>
        <p:spPr>
          <a:xfrm rot="5400000">
            <a:off x="3066980" y="2399351"/>
            <a:ext cx="2758499" cy="2160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4B2AE-1A3C-4345-9084-139F95E0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9050F-61D3-49DB-9D56-13A4D9E2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14</a:t>
            </a:fld>
            <a:endParaRPr lang="en-AU">
              <a:latin typeface="Gill Sans Light"/>
            </a:endParaRP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F3F5CCA9-8A1F-4DEB-8F71-5A2B664D97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7" t="9005"/>
          <a:stretch/>
        </p:blipFill>
        <p:spPr>
          <a:xfrm rot="5400000">
            <a:off x="5832857" y="2150277"/>
            <a:ext cx="2758501" cy="2658152"/>
          </a:xfrm>
          <a:prstGeom prst="rect">
            <a:avLst/>
          </a:prstGeom>
        </p:spPr>
      </p:pic>
      <p:pic>
        <p:nvPicPr>
          <p:cNvPr id="11" name="Picture 10" descr="A picture containing text, bathroom, indoor&#10;&#10;Description automatically generated">
            <a:extLst>
              <a:ext uri="{FF2B5EF4-FFF2-40B4-BE49-F238E27FC236}">
                <a16:creationId xmlns:a16="http://schemas.microsoft.com/office/drawing/2014/main" id="{1D2B4E74-C2D1-4AF9-8E95-733DA3950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87" y="3446156"/>
            <a:ext cx="2532794" cy="189733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50EB81-B698-4E79-A21C-8AA59DB62BF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39416" r="49897" b="40235"/>
          <a:stretch/>
        </p:blipFill>
        <p:spPr>
          <a:xfrm>
            <a:off x="373743" y="1589011"/>
            <a:ext cx="2457154" cy="16150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F22F3F-B619-4AE2-A5EC-ED4B2786CF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0" t="40111" r="13892" b="22523"/>
          <a:stretch/>
        </p:blipFill>
        <p:spPr>
          <a:xfrm rot="5400000">
            <a:off x="8833106" y="2150237"/>
            <a:ext cx="2758500" cy="262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41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93918" y="6307697"/>
            <a:ext cx="2057400" cy="365125"/>
          </a:xfrm>
        </p:spPr>
        <p:txBody>
          <a:bodyPr/>
          <a:lstStyle/>
          <a:p>
            <a:fld id="{891CBE27-E7DB-434F-A34F-51DF12701D92}" type="slidenum">
              <a:rPr lang="zh-CN" altLang="en-US" smtClean="0">
                <a:latin typeface="Gill Sans Light"/>
              </a:rPr>
              <a:pPr/>
              <a:t>15</a:t>
            </a:fld>
            <a:endParaRPr lang="zh-CN" altLang="en-US">
              <a:latin typeface="Gill Sans Light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0"/>
          <a:stretch/>
        </p:blipFill>
        <p:spPr>
          <a:xfrm>
            <a:off x="4115754" y="3733951"/>
            <a:ext cx="2880000" cy="2000593"/>
          </a:xfrm>
          <a:ln w="28575">
            <a:solidFill>
              <a:schemeClr val="accent2"/>
            </a:solidFill>
          </a:ln>
        </p:spPr>
      </p:pic>
      <p:grpSp>
        <p:nvGrpSpPr>
          <p:cNvPr id="18" name="Group 17"/>
          <p:cNvGrpSpPr/>
          <p:nvPr/>
        </p:nvGrpSpPr>
        <p:grpSpPr>
          <a:xfrm>
            <a:off x="-2655636" y="3509664"/>
            <a:ext cx="4466899" cy="374558"/>
            <a:chOff x="1185221" y="2766410"/>
            <a:chExt cx="4466899" cy="374558"/>
          </a:xfrm>
        </p:grpSpPr>
        <p:sp>
          <p:nvSpPr>
            <p:cNvPr id="16" name="Rectangle 15"/>
            <p:cNvSpPr/>
            <p:nvPr/>
          </p:nvSpPr>
          <p:spPr>
            <a:xfrm>
              <a:off x="5220072" y="3068960"/>
              <a:ext cx="432048" cy="72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Gill Sans Ligh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85221" y="2766410"/>
              <a:ext cx="6126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solidFill>
                    <a:schemeClr val="bg1"/>
                  </a:solidFill>
                  <a:latin typeface="Gill Sans Light"/>
                </a:rPr>
                <a:t>2 </a:t>
              </a:r>
              <a:r>
                <a:rPr lang="el-GR" sz="1600" dirty="0">
                  <a:solidFill>
                    <a:schemeClr val="bg1"/>
                  </a:solidFill>
                  <a:latin typeface="Gill Sans Light"/>
                </a:rPr>
                <a:t>μ</a:t>
              </a:r>
              <a:r>
                <a:rPr lang="en-AU" sz="1600" dirty="0">
                  <a:solidFill>
                    <a:schemeClr val="bg1"/>
                  </a:solidFill>
                  <a:latin typeface="Gill Sans Light"/>
                </a:rPr>
                <a:t>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430CE-6AD5-4851-9D77-BB8709014CEB}"/>
              </a:ext>
            </a:extLst>
          </p:cNvPr>
          <p:cNvGrpSpPr/>
          <p:nvPr/>
        </p:nvGrpSpPr>
        <p:grpSpPr>
          <a:xfrm>
            <a:off x="4139077" y="464563"/>
            <a:ext cx="2880000" cy="3167999"/>
            <a:chOff x="4139077" y="941114"/>
            <a:chExt cx="2880000" cy="316799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31" r="1095" b="8323"/>
            <a:stretch/>
          </p:blipFill>
          <p:spPr>
            <a:xfrm>
              <a:off x="4139077" y="941114"/>
              <a:ext cx="2880000" cy="316799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839869" y="2412374"/>
              <a:ext cx="104503" cy="347639"/>
            </a:xfrm>
            <a:prstGeom prst="rect">
              <a:avLst/>
            </a:pr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Gill Sans Ligh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59580" y="3656760"/>
              <a:ext cx="519497" cy="337914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Gill Sans Light"/>
              </a:endParaRPr>
            </a:p>
          </p:txBody>
        </p:sp>
      </p:grpSp>
      <p:pic>
        <p:nvPicPr>
          <p:cNvPr id="20" name="Content Placeholder 5">
            <a:extLst>
              <a:ext uri="{FF2B5EF4-FFF2-40B4-BE49-F238E27FC236}">
                <a16:creationId xmlns:a16="http://schemas.microsoft.com/office/drawing/2014/main" id="{2E51E7F0-82C0-440B-8A38-B995785A45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0" r="28774" b="7921"/>
          <a:stretch/>
        </p:blipFill>
        <p:spPr>
          <a:xfrm>
            <a:off x="389649" y="476653"/>
            <a:ext cx="3572599" cy="5269981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9DD5E-D76A-4800-8DE3-70C1095D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2248" y="6451169"/>
            <a:ext cx="4621590" cy="365125"/>
          </a:xfrm>
        </p:spPr>
        <p:txBody>
          <a:bodyPr/>
          <a:lstStyle/>
          <a:p>
            <a:r>
              <a:rPr lang="en-US" dirty="0">
                <a:latin typeface="Gill Sans Light"/>
              </a:rPr>
              <a:t>UQ-</a:t>
            </a:r>
            <a:r>
              <a:rPr lang="en-US" dirty="0" err="1">
                <a:latin typeface="Gill Sans Light"/>
              </a:rPr>
              <a:t>UPSaclay</a:t>
            </a:r>
            <a:r>
              <a:rPr lang="en-US" dirty="0">
                <a:latin typeface="Gill Sans Light"/>
              </a:rPr>
              <a:t> Quantum Science Technology Workshop 24/11/2021</a:t>
            </a:r>
            <a:endParaRPr lang="en-AU" dirty="0">
              <a:latin typeface="Gill Sans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2E4D9F-5A72-4CF4-B5CB-B7367FF9F3FD}"/>
              </a:ext>
            </a:extLst>
          </p:cNvPr>
          <p:cNvSpPr/>
          <p:nvPr/>
        </p:nvSpPr>
        <p:spPr>
          <a:xfrm>
            <a:off x="280596" y="6062465"/>
            <a:ext cx="67481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dirty="0">
                <a:latin typeface="Gill Sans Light"/>
              </a:rPr>
              <a:t>G. I. Harris, A. Sawadsky, Y. L. Sfendla, W. W. Wasserman, W. P. Bowen, and C. G. Baker, </a:t>
            </a:r>
            <a:r>
              <a:rPr lang="en-AU" sz="1100" i="1" dirty="0">
                <a:latin typeface="Gill Sans Light"/>
              </a:rPr>
              <a:t>Proposal for a Quantum Traveling Brillouin Resonator</a:t>
            </a:r>
            <a:r>
              <a:rPr lang="en-AU" sz="1100" dirty="0">
                <a:latin typeface="Gill Sans Light"/>
              </a:rPr>
              <a:t>, Opt. Express, </a:t>
            </a:r>
            <a:r>
              <a:rPr lang="en-AU" sz="1100" b="1" dirty="0">
                <a:latin typeface="Gill Sans Light"/>
              </a:rPr>
              <a:t>28</a:t>
            </a:r>
            <a:r>
              <a:rPr lang="en-AU" sz="1100" dirty="0">
                <a:latin typeface="Gill Sans Light"/>
              </a:rPr>
              <a:t>, 22450 (2020).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32C66-A9B1-4D59-9479-BB7390C5E178}"/>
              </a:ext>
            </a:extLst>
          </p:cNvPr>
          <p:cNvSpPr txBox="1"/>
          <p:nvPr/>
        </p:nvSpPr>
        <p:spPr>
          <a:xfrm>
            <a:off x="7685968" y="533973"/>
            <a:ext cx="411638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Gill Sans Light"/>
              </a:rPr>
              <a:t>Built on silicon on insulator (SOI) platform</a:t>
            </a:r>
          </a:p>
          <a:p>
            <a:endParaRPr lang="en-AU" dirty="0">
              <a:latin typeface="Gill Sans Light"/>
            </a:endParaRPr>
          </a:p>
          <a:p>
            <a:r>
              <a:rPr lang="en-AU" dirty="0">
                <a:latin typeface="Gill Sans Light"/>
              </a:rPr>
              <a:t>(Predicted parameters:)</a:t>
            </a:r>
          </a:p>
          <a:p>
            <a:endParaRPr lang="en-AU" dirty="0">
              <a:latin typeface="Gill Sans Light"/>
            </a:endParaRPr>
          </a:p>
          <a:p>
            <a:r>
              <a:rPr lang="en-AU" dirty="0">
                <a:latin typeface="Gill Sans Light"/>
              </a:rPr>
              <a:t>g</a:t>
            </a:r>
            <a:r>
              <a:rPr lang="en-AU" baseline="-25000" dirty="0">
                <a:latin typeface="Gill Sans Light"/>
              </a:rPr>
              <a:t>0</a:t>
            </a:r>
            <a:r>
              <a:rPr lang="en-AU" dirty="0">
                <a:latin typeface="Gill Sans Light"/>
              </a:rPr>
              <a:t>/2</a:t>
            </a:r>
            <a:r>
              <a:rPr lang="el-GR" dirty="0">
                <a:latin typeface="Gill Sans Light"/>
              </a:rPr>
              <a:t>π</a:t>
            </a:r>
            <a:r>
              <a:rPr lang="en-AU" dirty="0">
                <a:latin typeface="Gill Sans Light"/>
              </a:rPr>
              <a:t> up to 250 kHz</a:t>
            </a:r>
          </a:p>
          <a:p>
            <a:r>
              <a:rPr lang="en-AU" dirty="0">
                <a:latin typeface="Gill Sans Light"/>
              </a:rPr>
              <a:t>C</a:t>
            </a:r>
            <a:r>
              <a:rPr lang="en-AU" baseline="-25000" dirty="0">
                <a:latin typeface="Gill Sans Light"/>
              </a:rPr>
              <a:t>0</a:t>
            </a:r>
            <a:r>
              <a:rPr lang="en-AU" dirty="0">
                <a:latin typeface="Gill Sans Light"/>
              </a:rPr>
              <a:t>&gt;1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10EF9A1-745A-44DD-B618-3BD19B54E5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21" r="49227"/>
          <a:stretch/>
        </p:blipFill>
        <p:spPr>
          <a:xfrm>
            <a:off x="7363739" y="2419624"/>
            <a:ext cx="4775158" cy="342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76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3F887D0-B4B6-4052-8976-3F1403C70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143" y="3438725"/>
            <a:ext cx="4732340" cy="302046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AFF568-7CF8-4088-B32C-9DEE2B41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UQ-UPSaclay Quantum Science Technology Workshop 24/11/2021</a:t>
            </a:r>
            <a:endParaRPr lang="en-AU"/>
          </a:p>
        </p:txBody>
      </p:sp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A9A588C7-944F-402F-9897-241CD9497C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0" r="12888" b="6601"/>
          <a:stretch/>
        </p:blipFill>
        <p:spPr>
          <a:xfrm>
            <a:off x="2126705" y="635175"/>
            <a:ext cx="4698275" cy="5452667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5C8D290-4F0A-4371-A45D-0C9BA44B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16</a:t>
            </a:fld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FBC740-AE0D-40A4-B3D9-E8CA37D583A5}"/>
              </a:ext>
            </a:extLst>
          </p:cNvPr>
          <p:cNvSpPr txBox="1"/>
          <p:nvPr/>
        </p:nvSpPr>
        <p:spPr>
          <a:xfrm>
            <a:off x="27229" y="6318960"/>
            <a:ext cx="44010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200" dirty="0">
                <a:effectLst/>
                <a:latin typeface="Gill Sans Light"/>
              </a:rPr>
              <a:t>Y. L. Sfendla et al, </a:t>
            </a:r>
            <a:r>
              <a:rPr lang="en-AU" sz="1200" i="1" dirty="0">
                <a:effectLst/>
                <a:latin typeface="Gill Sans Light"/>
              </a:rPr>
              <a:t>Extreme Quantum Nonlinearity in Superfluid Thin-Film Surface Waves</a:t>
            </a:r>
            <a:r>
              <a:rPr lang="en-AU" sz="1200" dirty="0">
                <a:effectLst/>
                <a:latin typeface="Gill Sans Light"/>
              </a:rPr>
              <a:t>, </a:t>
            </a:r>
            <a:r>
              <a:rPr lang="en-AU" sz="1200" dirty="0" err="1">
                <a:effectLst/>
                <a:latin typeface="Gill Sans Light"/>
              </a:rPr>
              <a:t>Npj</a:t>
            </a:r>
            <a:r>
              <a:rPr lang="en-AU" sz="1200" dirty="0">
                <a:effectLst/>
                <a:latin typeface="Gill Sans Light"/>
              </a:rPr>
              <a:t> Quantum Information </a:t>
            </a:r>
            <a:r>
              <a:rPr lang="en-AU" sz="1200" b="1" dirty="0">
                <a:effectLst/>
                <a:latin typeface="Gill Sans Light"/>
              </a:rPr>
              <a:t>7</a:t>
            </a:r>
            <a:r>
              <a:rPr lang="en-AU" sz="1200" dirty="0">
                <a:effectLst/>
                <a:latin typeface="Gill Sans Light"/>
              </a:rPr>
              <a:t>, 1 (2021).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134BCD-141F-453C-86A5-58FB7767BE03}"/>
              </a:ext>
            </a:extLst>
          </p:cNvPr>
          <p:cNvSpPr txBox="1"/>
          <p:nvPr/>
        </p:nvSpPr>
        <p:spPr>
          <a:xfrm>
            <a:off x="8320993" y="219256"/>
            <a:ext cx="2730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Gill Sans Light"/>
              </a:rPr>
              <a:t>Superfluid Pho</a:t>
            </a:r>
            <a:r>
              <a:rPr lang="en-AU" b="1" dirty="0">
                <a:latin typeface="Gill Sans Light"/>
              </a:rPr>
              <a:t>n</a:t>
            </a:r>
            <a:r>
              <a:rPr lang="en-AU" dirty="0">
                <a:latin typeface="Gill Sans Light"/>
              </a:rPr>
              <a:t>onic mode </a:t>
            </a:r>
          </a:p>
          <a:p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B5C4B8-30D7-4201-BEB2-F043D9FD5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502" y="883426"/>
            <a:ext cx="5153498" cy="24210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FE8100-1C6E-4649-A035-A0B5A4C693FD}"/>
              </a:ext>
            </a:extLst>
          </p:cNvPr>
          <p:cNvSpPr/>
          <p:nvPr/>
        </p:nvSpPr>
        <p:spPr>
          <a:xfrm>
            <a:off x="2257424" y="5820073"/>
            <a:ext cx="2016000" cy="123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A85F6D-438D-4D61-B5E6-7F411E62872D}"/>
              </a:ext>
            </a:extLst>
          </p:cNvPr>
          <p:cNvSpPr/>
          <p:nvPr/>
        </p:nvSpPr>
        <p:spPr>
          <a:xfrm>
            <a:off x="2714625" y="3900773"/>
            <a:ext cx="1657350" cy="460488"/>
          </a:xfrm>
          <a:prstGeom prst="rect">
            <a:avLst/>
          </a:prstGeom>
          <a:solidFill>
            <a:schemeClr val="bg2">
              <a:lumMod val="2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Defect cavity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57B0DAF-0905-4BBC-82AB-D8FA1FA7B53D}"/>
              </a:ext>
            </a:extLst>
          </p:cNvPr>
          <p:cNvCxnSpPr/>
          <p:nvPr/>
        </p:nvCxnSpPr>
        <p:spPr>
          <a:xfrm flipV="1">
            <a:off x="3933825" y="3304471"/>
            <a:ext cx="438150" cy="50959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FD00CD6-83C7-4913-BD09-250A31AF77EB}"/>
              </a:ext>
            </a:extLst>
          </p:cNvPr>
          <p:cNvSpPr txBox="1"/>
          <p:nvPr/>
        </p:nvSpPr>
        <p:spPr>
          <a:xfrm>
            <a:off x="2190750" y="5476875"/>
            <a:ext cx="724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solidFill>
                  <a:schemeClr val="bg1"/>
                </a:solidFill>
              </a:rPr>
              <a:t>5 </a:t>
            </a:r>
            <a:r>
              <a:rPr lang="el-GR" sz="2000" b="1" dirty="0">
                <a:solidFill>
                  <a:schemeClr val="bg1"/>
                </a:solidFill>
              </a:rPr>
              <a:t>μ</a:t>
            </a:r>
            <a:r>
              <a:rPr lang="en-AU" sz="2000" b="1" dirty="0">
                <a:solidFill>
                  <a:schemeClr val="bg1"/>
                </a:solidFill>
              </a:rPr>
              <a:t>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9A3CB0-CD69-43ED-882A-8D2BD7EC6F3E}"/>
              </a:ext>
            </a:extLst>
          </p:cNvPr>
          <p:cNvGrpSpPr/>
          <p:nvPr/>
        </p:nvGrpSpPr>
        <p:grpSpPr>
          <a:xfrm>
            <a:off x="56348" y="10362"/>
            <a:ext cx="3610233" cy="3199868"/>
            <a:chOff x="56348" y="10362"/>
            <a:chExt cx="3610233" cy="3199868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FCA523C4-E881-473D-8BEE-BCBDCD9BE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4537" t="19196" r="30917" b="20536"/>
            <a:stretch/>
          </p:blipFill>
          <p:spPr>
            <a:xfrm>
              <a:off x="123281" y="10362"/>
              <a:ext cx="3543300" cy="257175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6B82A7-5FC4-4BA4-B415-4C68B4D15D01}"/>
                </a:ext>
              </a:extLst>
            </p:cNvPr>
            <p:cNvSpPr txBox="1"/>
            <p:nvPr/>
          </p:nvSpPr>
          <p:spPr>
            <a:xfrm>
              <a:off x="56348" y="2563899"/>
              <a:ext cx="16706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latin typeface="Gill Sans Light"/>
                </a:rPr>
                <a:t>Pho</a:t>
              </a:r>
              <a:r>
                <a:rPr lang="en-AU" b="1" dirty="0">
                  <a:latin typeface="Gill Sans Light"/>
                </a:rPr>
                <a:t>t</a:t>
              </a:r>
              <a:r>
                <a:rPr lang="en-AU" dirty="0">
                  <a:latin typeface="Gill Sans Light"/>
                </a:rPr>
                <a:t>onic mode </a:t>
              </a:r>
            </a:p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217859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5FC59F-3750-487F-8CEE-EB1F2E01D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ill Sans Light"/>
              </a:rPr>
              <a:t>UQ-UPSaclay Quantum Science Technology Workshop 24/11/2021</a:t>
            </a:r>
            <a:endParaRPr lang="en-AU">
              <a:latin typeface="Gill Sans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2F6AE5-8ED3-4CCC-A7E6-355BC13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>
                <a:latin typeface="Gill Sans Light"/>
              </a:rPr>
              <a:t>17</a:t>
            </a:fld>
            <a:endParaRPr lang="en-AU">
              <a:latin typeface="Gill Sans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EC7F8-9A7F-4C10-95CC-A5CC26F795D0}"/>
              </a:ext>
            </a:extLst>
          </p:cNvPr>
          <p:cNvSpPr txBox="1"/>
          <p:nvPr/>
        </p:nvSpPr>
        <p:spPr>
          <a:xfrm>
            <a:off x="554167" y="374147"/>
            <a:ext cx="1737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>
                <a:latin typeface="Gill Sans Light"/>
              </a:rPr>
              <a:t>Conclusion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9F38B9-0338-44A2-8C55-AD21AD851B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99" r="64419"/>
          <a:stretch/>
        </p:blipFill>
        <p:spPr>
          <a:xfrm>
            <a:off x="471715" y="1917241"/>
            <a:ext cx="2964567" cy="3044183"/>
          </a:xfrm>
          <a:prstGeom prst="rect">
            <a:avLst/>
          </a:prstGeo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44278079-1750-48CD-B078-EFA876F851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0" r="28774" b="7921"/>
          <a:stretch/>
        </p:blipFill>
        <p:spPr>
          <a:xfrm>
            <a:off x="3868724" y="1917241"/>
            <a:ext cx="1873386" cy="2763452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pic>
        <p:nvPicPr>
          <p:cNvPr id="11" name="Picture 10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C7A0A05A-18B1-4393-B44B-030C7CE6DC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0" r="12888" b="6601"/>
          <a:stretch/>
        </p:blipFill>
        <p:spPr>
          <a:xfrm>
            <a:off x="6174552" y="1865085"/>
            <a:ext cx="2457905" cy="2852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892078-B419-48DE-B089-A5DA32D315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0" t="40111" r="13892" b="22523"/>
          <a:stretch/>
        </p:blipFill>
        <p:spPr>
          <a:xfrm rot="5400000">
            <a:off x="8998677" y="1931307"/>
            <a:ext cx="2815608" cy="268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55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04"/>
          <a:stretch/>
        </p:blipFill>
        <p:spPr bwMode="auto">
          <a:xfrm>
            <a:off x="93842" y="981618"/>
            <a:ext cx="1650162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2959640"/>
            <a:ext cx="218149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ill Sans Light"/>
                <a:cs typeface="Gill Sans Light"/>
              </a:rPr>
              <a:t>De Lorenzo, L. A., and K. C. Schwab. "Superfluid </a:t>
            </a:r>
            <a:r>
              <a:rPr lang="en-US" sz="1100" dirty="0" err="1">
                <a:latin typeface="Gill Sans Light"/>
                <a:cs typeface="Gill Sans Light"/>
              </a:rPr>
              <a:t>optomechanics</a:t>
            </a:r>
            <a:r>
              <a:rPr lang="en-US" sz="1100" dirty="0">
                <a:latin typeface="Gill Sans Light"/>
                <a:cs typeface="Gill Sans Light"/>
              </a:rPr>
              <a:t>: coupling of a superfluid to a superconducting condensate." </a:t>
            </a:r>
            <a:r>
              <a:rPr lang="en-US" sz="1100" i="1" dirty="0">
                <a:latin typeface="Gill Sans Light"/>
                <a:cs typeface="Gill Sans Light"/>
              </a:rPr>
              <a:t>New Journal of Physics</a:t>
            </a:r>
            <a:r>
              <a:rPr lang="en-US" sz="1100" dirty="0">
                <a:latin typeface="Gill Sans Light"/>
                <a:cs typeface="Gill Sans Light"/>
              </a:rPr>
              <a:t> 16,11, 113020 (2014)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4646" y="105723"/>
            <a:ext cx="4652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Gill Sans Light"/>
                <a:cs typeface="Gill Sans Light"/>
              </a:rPr>
              <a:t>(Super)fluid optomechanics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96578" y="2959640"/>
            <a:ext cx="248717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Gill Sans Light"/>
                <a:cs typeface="Gill Sans Light"/>
              </a:rPr>
              <a:t>A.D. </a:t>
            </a:r>
            <a:r>
              <a:rPr lang="en-US" sz="1100" dirty="0" err="1">
                <a:latin typeface="Gill Sans Light"/>
                <a:cs typeface="Gill Sans Light"/>
              </a:rPr>
              <a:t>Kashkanova</a:t>
            </a:r>
            <a:r>
              <a:rPr lang="en-US" sz="1100" dirty="0">
                <a:latin typeface="Gill Sans Light"/>
                <a:cs typeface="Gill Sans Light"/>
              </a:rPr>
              <a:t> et al, </a:t>
            </a:r>
            <a:r>
              <a:rPr lang="en-US" sz="1100" i="1" dirty="0">
                <a:latin typeface="Gill Sans Light"/>
                <a:cs typeface="Gill Sans Light"/>
              </a:rPr>
              <a:t>Nature Physics </a:t>
            </a:r>
            <a:r>
              <a:rPr lang="en-US" sz="1100" dirty="0">
                <a:latin typeface="Gill Sans Light"/>
                <a:cs typeface="Gill Sans Light"/>
              </a:rPr>
              <a:t>13, 74-79 (2017).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AU" sz="1100" dirty="0">
              <a:effectLst/>
              <a:latin typeface="Gill Sans Ligh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100" dirty="0">
                <a:effectLst/>
                <a:latin typeface="Gill Sans Light"/>
              </a:rPr>
              <a:t>A. B. </a:t>
            </a:r>
            <a:r>
              <a:rPr lang="en-AU" sz="1100" dirty="0" err="1">
                <a:effectLst/>
                <a:latin typeface="Gill Sans Light"/>
              </a:rPr>
              <a:t>Shkarin</a:t>
            </a:r>
            <a:r>
              <a:rPr lang="en-AU" sz="1100" dirty="0">
                <a:effectLst/>
                <a:latin typeface="Gill Sans Light"/>
              </a:rPr>
              <a:t> et al, </a:t>
            </a:r>
            <a:r>
              <a:rPr lang="en-AU" sz="1100" i="1" dirty="0">
                <a:effectLst/>
                <a:latin typeface="Gill Sans Light"/>
              </a:rPr>
              <a:t>Quantum Optomechanics in a Liquid</a:t>
            </a:r>
            <a:r>
              <a:rPr lang="en-AU" sz="1100" dirty="0">
                <a:effectLst/>
                <a:latin typeface="Gill Sans Light"/>
              </a:rPr>
              <a:t>, Phys. Rev. Lett. </a:t>
            </a:r>
            <a:r>
              <a:rPr lang="en-AU" sz="1100" b="1" dirty="0">
                <a:effectLst/>
                <a:latin typeface="Gill Sans Light"/>
              </a:rPr>
              <a:t>122</a:t>
            </a:r>
            <a:r>
              <a:rPr lang="en-AU" sz="1100" dirty="0">
                <a:effectLst/>
                <a:latin typeface="Gill Sans Light"/>
              </a:rPr>
              <a:t>, 153601 (2019).</a:t>
            </a:r>
          </a:p>
          <a:p>
            <a:endParaRPr lang="en-US" sz="1100" dirty="0">
              <a:latin typeface="Gill Sans Light"/>
              <a:cs typeface="Gill Sans Light"/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307538" y="1048720"/>
            <a:ext cx="2027129" cy="1800000"/>
            <a:chOff x="6648824" y="1934413"/>
            <a:chExt cx="4324542" cy="3339822"/>
          </a:xfrm>
        </p:grpSpPr>
        <p:pic>
          <p:nvPicPr>
            <p:cNvPr id="7" name="Picture 6" descr="screensho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2222" y="1934413"/>
              <a:ext cx="4311144" cy="333417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648824" y="4811059"/>
              <a:ext cx="522941" cy="4631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Gill Sans Light"/>
                <a:cs typeface="Gill Sans Light"/>
              </a:endParaRPr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>
                <a:latin typeface="Gill Sans Light"/>
                <a:cs typeface="Gill Sans Light"/>
              </a:rPr>
              <a:t>UQ-UPSaclay Quantum Science Technology Workshop 24/11/2021</a:t>
            </a:r>
            <a:endParaRPr lang="en-AU" sz="1100">
              <a:latin typeface="Gill Sans Light"/>
              <a:cs typeface="Gill Sans Ligh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72175"/>
          <a:stretch/>
        </p:blipFill>
        <p:spPr>
          <a:xfrm>
            <a:off x="4915617" y="1060044"/>
            <a:ext cx="2015426" cy="180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95981" y="2959640"/>
            <a:ext cx="229486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ill Sans Light"/>
                <a:cs typeface="Gill Sans Light"/>
              </a:rPr>
              <a:t>Ultra-Low Dissipation Superfluid Micromechanical Resonator, F. Souris, X. Rojas, P.H. Kim and J.P Davis, </a:t>
            </a:r>
            <a:r>
              <a:rPr lang="en-US" sz="1100" i="1" dirty="0">
                <a:latin typeface="Gill Sans Light"/>
                <a:cs typeface="Gill Sans Light"/>
              </a:rPr>
              <a:t>Phys. Rev. Applied </a:t>
            </a:r>
            <a:r>
              <a:rPr lang="en-US" sz="1100" b="1" dirty="0">
                <a:latin typeface="Gill Sans Light"/>
                <a:cs typeface="Gill Sans Light"/>
              </a:rPr>
              <a:t>7</a:t>
            </a:r>
            <a:r>
              <a:rPr lang="en-US" sz="1100" dirty="0">
                <a:latin typeface="Gill Sans Light"/>
                <a:cs typeface="Gill Sans Light"/>
              </a:rPr>
              <a:t>, 044008 (2017).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380" y="-3366"/>
            <a:ext cx="600620" cy="600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402F23-144F-4F2F-ADFF-787F7106E9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7918"/>
          <a:stretch/>
        </p:blipFill>
        <p:spPr>
          <a:xfrm>
            <a:off x="7511993" y="1090522"/>
            <a:ext cx="2130950" cy="180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09F50B5-67A0-4065-B8FE-DA640BF4DE52}"/>
              </a:ext>
            </a:extLst>
          </p:cNvPr>
          <p:cNvSpPr txBox="1"/>
          <p:nvPr/>
        </p:nvSpPr>
        <p:spPr>
          <a:xfrm>
            <a:off x="7511993" y="2959640"/>
            <a:ext cx="20572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latin typeface="Gill Sans Light"/>
              </a:rPr>
              <a:t>K. Y. Fong, D. </a:t>
            </a:r>
            <a:r>
              <a:rPr lang="en-US" sz="1100" dirty="0" err="1">
                <a:latin typeface="Gill Sans Light"/>
              </a:rPr>
              <a:t>Jin</a:t>
            </a:r>
            <a:r>
              <a:rPr lang="en-US" sz="1100" dirty="0">
                <a:latin typeface="Gill Sans Light"/>
              </a:rPr>
              <a:t>, M. Poot, A. Bruch, and H. X. Tang, Phonon Coupling between a Nanomechanical Resonator and a Quantum Fluid, Nano Lett. 19, 3716 (2019).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31C743-5F77-4791-84A5-36D885F85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92" y="4502229"/>
            <a:ext cx="2634738" cy="180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089BEA3-8195-4F1C-850F-6D9DDC30039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841" t="12422" r="62444" b="8416"/>
          <a:stretch/>
        </p:blipFill>
        <p:spPr>
          <a:xfrm>
            <a:off x="4722552" y="4402033"/>
            <a:ext cx="1404353" cy="180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DA5152-B2AD-41A2-946F-E575218D34F1}"/>
              </a:ext>
            </a:extLst>
          </p:cNvPr>
          <p:cNvSpPr txBox="1"/>
          <p:nvPr/>
        </p:nvSpPr>
        <p:spPr>
          <a:xfrm>
            <a:off x="2667264" y="4932870"/>
            <a:ext cx="174580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100" dirty="0">
                <a:effectLst/>
                <a:latin typeface="Gill Sans Light"/>
              </a:rPr>
              <a:t>E. Gil-Santos et al, </a:t>
            </a:r>
            <a:r>
              <a:rPr lang="en-AU" sz="1100" i="1" dirty="0">
                <a:effectLst/>
                <a:latin typeface="Gill Sans Light"/>
              </a:rPr>
              <a:t>High-Frequency Nano-Optomechanical Disk Resonators in Liquids</a:t>
            </a:r>
            <a:r>
              <a:rPr lang="en-AU" sz="1100" dirty="0">
                <a:effectLst/>
                <a:latin typeface="Gill Sans Light"/>
              </a:rPr>
              <a:t>, Nat Nano </a:t>
            </a:r>
            <a:r>
              <a:rPr lang="en-AU" sz="1100" b="1" dirty="0">
                <a:effectLst/>
                <a:latin typeface="Gill Sans Light"/>
              </a:rPr>
              <a:t>10</a:t>
            </a:r>
            <a:r>
              <a:rPr lang="en-AU" sz="1100" dirty="0">
                <a:effectLst/>
                <a:latin typeface="Gill Sans Light"/>
              </a:rPr>
              <a:t>, 810 (2015).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804736-EE64-40CB-9C57-7B47606D2B04}"/>
              </a:ext>
            </a:extLst>
          </p:cNvPr>
          <p:cNvSpPr txBox="1"/>
          <p:nvPr/>
        </p:nvSpPr>
        <p:spPr>
          <a:xfrm>
            <a:off x="9407987" y="4839522"/>
            <a:ext cx="277530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Gill Sans Light"/>
              </a:rPr>
              <a:t>S. Kaminski</a:t>
            </a:r>
            <a:r>
              <a:rPr lang="en-US" sz="1100" dirty="0">
                <a:latin typeface="Gill Sans Light"/>
              </a:rPr>
              <a:t> et al</a:t>
            </a:r>
            <a:r>
              <a:rPr lang="en-US" sz="1100" dirty="0">
                <a:effectLst/>
                <a:latin typeface="Gill Sans Light"/>
              </a:rPr>
              <a:t>, </a:t>
            </a:r>
            <a:r>
              <a:rPr lang="en-US" sz="1100" i="1" dirty="0">
                <a:effectLst/>
                <a:latin typeface="Gill Sans Light"/>
              </a:rPr>
              <a:t>Ripplon Laser through Stimulated Emission Mediated by Water Waves</a:t>
            </a:r>
            <a:r>
              <a:rPr lang="en-US" sz="1100" dirty="0">
                <a:effectLst/>
                <a:latin typeface="Gill Sans Light"/>
              </a:rPr>
              <a:t>, Nature Photonics </a:t>
            </a:r>
            <a:r>
              <a:rPr lang="en-US" sz="1100" b="1" dirty="0">
                <a:effectLst/>
                <a:latin typeface="Gill Sans Light"/>
              </a:rPr>
              <a:t>10</a:t>
            </a:r>
            <a:r>
              <a:rPr lang="en-US" sz="1100" dirty="0">
                <a:effectLst/>
                <a:latin typeface="Gill Sans Light"/>
              </a:rPr>
              <a:t>, 758 (2016).</a:t>
            </a:r>
            <a:br>
              <a:rPr lang="en-US" sz="1100" dirty="0">
                <a:effectLst/>
                <a:latin typeface="Gill Sans Light"/>
              </a:rPr>
            </a:br>
            <a:endParaRPr lang="en-US" sz="1100" dirty="0">
              <a:effectLst/>
              <a:latin typeface="Gill Sans Ligh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Gill Sans Light"/>
              </a:rPr>
              <a:t>R. </a:t>
            </a:r>
            <a:r>
              <a:rPr lang="en-US" sz="1100" dirty="0" err="1">
                <a:effectLst/>
                <a:latin typeface="Gill Sans Light"/>
              </a:rPr>
              <a:t>Dahan</a:t>
            </a:r>
            <a:r>
              <a:rPr lang="en-US" sz="1100" dirty="0">
                <a:effectLst/>
                <a:latin typeface="Gill Sans Light"/>
              </a:rPr>
              <a:t>, L. L. Martin, and T. Carmon, </a:t>
            </a:r>
            <a:r>
              <a:rPr lang="en-US" sz="1100" i="1" dirty="0">
                <a:effectLst/>
                <a:latin typeface="Gill Sans Light"/>
              </a:rPr>
              <a:t>Droplet Optomechanics</a:t>
            </a:r>
            <a:r>
              <a:rPr lang="en-US" sz="1100" dirty="0">
                <a:effectLst/>
                <a:latin typeface="Gill Sans Light"/>
              </a:rPr>
              <a:t>, Optica </a:t>
            </a:r>
            <a:r>
              <a:rPr lang="en-US" sz="1100" b="1" dirty="0">
                <a:effectLst/>
                <a:latin typeface="Gill Sans Light"/>
              </a:rPr>
              <a:t>3</a:t>
            </a:r>
            <a:r>
              <a:rPr lang="en-US" sz="1100" dirty="0">
                <a:effectLst/>
                <a:latin typeface="Gill Sans Light"/>
              </a:rPr>
              <a:t>, 175 (2016).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Gill Sans Light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C454C74-4B18-4176-9A58-3D718B30A7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1980" y="1090522"/>
            <a:ext cx="2008387" cy="1800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307B7CA-F511-4751-A2E2-DFA88D67F6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9486" y="4413618"/>
            <a:ext cx="3039344" cy="180000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D237B2A-B898-4E5C-BE45-6CA8B9B88548}"/>
              </a:ext>
            </a:extLst>
          </p:cNvPr>
          <p:cNvCxnSpPr>
            <a:cxnSpLocks/>
          </p:cNvCxnSpPr>
          <p:nvPr/>
        </p:nvCxnSpPr>
        <p:spPr>
          <a:xfrm>
            <a:off x="4413069" y="4247715"/>
            <a:ext cx="3071038" cy="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20D1E4B-D06B-4472-85F5-72478D3453A0}"/>
              </a:ext>
            </a:extLst>
          </p:cNvPr>
          <p:cNvSpPr txBox="1"/>
          <p:nvPr/>
        </p:nvSpPr>
        <p:spPr>
          <a:xfrm>
            <a:off x="10175999" y="2959640"/>
            <a:ext cx="193001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100" dirty="0">
                <a:effectLst/>
                <a:latin typeface="Gill Sans Light"/>
              </a:rPr>
              <a:t>A. Guthrie et al, </a:t>
            </a:r>
            <a:r>
              <a:rPr lang="en-AU" sz="1100" i="1" dirty="0">
                <a:effectLst/>
                <a:latin typeface="Gill Sans Light"/>
              </a:rPr>
              <a:t>Nanoscale Real-Time Detection of Quantum Vortices at Millikelvin Temperatures</a:t>
            </a:r>
            <a:r>
              <a:rPr lang="en-AU" sz="1100" dirty="0">
                <a:effectLst/>
                <a:latin typeface="Gill Sans Light"/>
              </a:rPr>
              <a:t>, Nature Communications </a:t>
            </a:r>
            <a:r>
              <a:rPr lang="en-AU" sz="1100" b="1" dirty="0">
                <a:effectLst/>
                <a:latin typeface="Gill Sans Light"/>
              </a:rPr>
              <a:t>12</a:t>
            </a:r>
            <a:r>
              <a:rPr lang="en-AU" sz="1100" dirty="0">
                <a:effectLst/>
                <a:latin typeface="Gill Sans Light"/>
              </a:rPr>
              <a:t>, 1 (2021).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929634C9-45DA-4D09-8A9E-DADE3F73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B136F-0AFA-45B7-80BF-50EAD7AC674F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2678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2313</TotalTime>
  <Words>1302</Words>
  <Application>Microsoft Office PowerPoint</Application>
  <PresentationFormat>Widescreen</PresentationFormat>
  <Paragraphs>131</Paragraphs>
  <Slides>18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Gill Sans Light</vt:lpstr>
      <vt:lpstr>Office Theme</vt:lpstr>
      <vt:lpstr>PowerPoint Presentation</vt:lpstr>
      <vt:lpstr>Optomechanical sensing</vt:lpstr>
      <vt:lpstr>Experimental scheme</vt:lpstr>
      <vt:lpstr>PowerPoint Presentation</vt:lpstr>
      <vt:lpstr>Why superfluid optomechanics ?</vt:lpstr>
      <vt:lpstr>PowerPoint Presentation</vt:lpstr>
      <vt:lpstr>Superfluid Brillouin lasing</vt:lpstr>
      <vt:lpstr>Fountain pressure optomechanics</vt:lpstr>
      <vt:lpstr>Fountain pressure optomechanics</vt:lpstr>
      <vt:lpstr>Fountain pressure optomechanics</vt:lpstr>
      <vt:lpstr>Imaging quantized vortex dynamics</vt:lpstr>
      <vt:lpstr>Integration and packaging</vt:lpstr>
      <vt:lpstr>Integration and packaging</vt:lpstr>
      <vt:lpstr>Integration and packaging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Baker</dc:creator>
  <cp:lastModifiedBy>Christopher Baker</cp:lastModifiedBy>
  <cp:revision>6</cp:revision>
  <dcterms:created xsi:type="dcterms:W3CDTF">2021-06-14T01:36:28Z</dcterms:created>
  <dcterms:modified xsi:type="dcterms:W3CDTF">2021-12-08T12:11:16Z</dcterms:modified>
</cp:coreProperties>
</file>